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80" r:id="rId1"/>
  </p:sldMasterIdLst>
  <p:notesMasterIdLst>
    <p:notesMasterId r:id="rId43"/>
  </p:notesMasterIdLst>
  <p:sldIdLst>
    <p:sldId id="256" r:id="rId2"/>
    <p:sldId id="258" r:id="rId3"/>
    <p:sldId id="288" r:id="rId4"/>
    <p:sldId id="289" r:id="rId5"/>
    <p:sldId id="287" r:id="rId6"/>
    <p:sldId id="259" r:id="rId7"/>
    <p:sldId id="260" r:id="rId8"/>
    <p:sldId id="261" r:id="rId9"/>
    <p:sldId id="262" r:id="rId10"/>
    <p:sldId id="263" r:id="rId11"/>
    <p:sldId id="264" r:id="rId12"/>
    <p:sldId id="265" r:id="rId13"/>
    <p:sldId id="268" r:id="rId14"/>
    <p:sldId id="269" r:id="rId15"/>
    <p:sldId id="273" r:id="rId16"/>
    <p:sldId id="274" r:id="rId17"/>
    <p:sldId id="275" r:id="rId18"/>
    <p:sldId id="276" r:id="rId19"/>
    <p:sldId id="277" r:id="rId20"/>
    <p:sldId id="278" r:id="rId21"/>
    <p:sldId id="279" r:id="rId22"/>
    <p:sldId id="280" r:id="rId23"/>
    <p:sldId id="281" r:id="rId24"/>
    <p:sldId id="282" r:id="rId25"/>
    <p:sldId id="290" r:id="rId26"/>
    <p:sldId id="291" r:id="rId27"/>
    <p:sldId id="292" r:id="rId28"/>
    <p:sldId id="293" r:id="rId29"/>
    <p:sldId id="294" r:id="rId30"/>
    <p:sldId id="295" r:id="rId31"/>
    <p:sldId id="296" r:id="rId32"/>
    <p:sldId id="297" r:id="rId33"/>
    <p:sldId id="298" r:id="rId34"/>
    <p:sldId id="299" r:id="rId35"/>
    <p:sldId id="284" r:id="rId36"/>
    <p:sldId id="283" r:id="rId37"/>
    <p:sldId id="300" r:id="rId38"/>
    <p:sldId id="301" r:id="rId39"/>
    <p:sldId id="303" r:id="rId40"/>
    <p:sldId id="302" r:id="rId41"/>
    <p:sldId id="28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340" autoAdjust="0"/>
    <p:restoredTop sz="94660"/>
  </p:normalViewPr>
  <p:slideViewPr>
    <p:cSldViewPr snapToGrid="0">
      <p:cViewPr>
        <p:scale>
          <a:sx n="78" d="100"/>
          <a:sy n="78" d="100"/>
        </p:scale>
        <p:origin x="10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B05032E-EA74-415A-A76E-6D0406422DD1}" type="datetimeFigureOut">
              <a:rPr lang="he-IL" smtClean="0"/>
              <a:t>כ'/אב/תשפ"ב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ABA623E-C793-4E9E-B95B-A7F65F4EE9F6}" type="slidenum">
              <a:rPr lang="he-IL" smtClean="0"/>
              <a:t>‹#›</a:t>
            </a:fld>
            <a:endParaRPr lang="he-IL"/>
          </a:p>
        </p:txBody>
      </p:sp>
    </p:spTree>
    <p:extLst>
      <p:ext uri="{BB962C8B-B14F-4D97-AF65-F5344CB8AC3E}">
        <p14:creationId xmlns:p14="http://schemas.microsoft.com/office/powerpoint/2010/main" val="292421204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9C73D-EF26-414B-AB9B-465816881734}" type="datetime1">
              <a:rPr lang="en-US" smtClean="0"/>
              <a:t>8/17/2022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24209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he-IL"/>
              <a:t>לחץ על הסמל כדי להוסיף תמונה</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191503E-E39D-4E84-BF52-1AB77E84CEA8}"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2410487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191503E-E39D-4E84-BF52-1AB77E84CEA8}"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65813941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191503E-E39D-4E84-BF52-1AB77E84CEA8}"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888053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191503E-E39D-4E84-BF52-1AB77E84CEA8}"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3077897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191503E-E39D-4E84-BF52-1AB77E84CEA8}" type="datetime1">
              <a:rPr lang="en-US" smtClean="0"/>
              <a:t>8/17/2022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2387507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he-IL"/>
              <a:t>לחץ על הסמל כדי להוסיף תמונה</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8191503E-E39D-4E84-BF52-1AB77E84CEA8}" type="datetime1">
              <a:rPr lang="en-US" smtClean="0"/>
              <a:t>8/17/2022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1861785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79EC23EB-AA1E-4A65-9643-4AEC900433C6}" type="datetime1">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76466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C23C7DB-242B-4546-A0AC-C2AC1BF1FDD5}" type="datetime1">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82574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9A7A3CD-665F-45FA-A331-D631C5FC1A09}" type="datetime1">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5141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5450A564-B1B3-4409-A2F1-1227D9B7D1E5}" type="datetime1">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1205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F634A784-98E4-465C-A590-7BCFE8E74C26}"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502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41410" y="3073397"/>
            <a:ext cx="4878391"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3073397"/>
            <a:ext cx="4875210" cy="271780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4AD3333F-2E38-4D20-8048-655B985270E4}" type="datetime1">
              <a:rPr lang="en-US" smtClean="0"/>
              <a:t>8/17/2022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90342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5E4D7D2-F7DB-4B3C-9410-7360071D60AA}" type="datetime1">
              <a:rPr lang="en-US" smtClean="0"/>
              <a:t>8/17/2022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87141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C6158-7153-4265-9BED-B388DC678E9B}" type="datetime1">
              <a:rPr lang="en-US" smtClean="0"/>
              <a:t>8/17/2022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68412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8F60935-C051-4B65-BC9E-06A3082EB1D2}"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27747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684B0A5A-0755-4AE3-87FD-B1DC627897D7}" type="datetime1">
              <a:rPr lang="en-US" smtClean="0"/>
              <a:t>8/17/2022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062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191503E-E39D-4E84-BF52-1AB77E84CEA8}" type="datetime1">
              <a:rPr lang="en-US" smtClean="0"/>
              <a:t>8/17/2022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1673938827"/>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hdr="0" ftr="0" dt="0"/>
  <p:txStyles>
    <p:title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r" defTabSz="914400" rtl="1"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r" defTabSz="914400" rtl="1"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r" defTabSz="914400" rtl="1"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ari476/SolveRubiksCub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www.cs.brandeis.edu/~storer/JimPuzzles/RUBIK/Rubik3x3x3/READING/KociembaPage.pdf" TargetMode="External"/><Relationship Id="rId3" Type="http://schemas.openxmlformats.org/officeDocument/2006/relationships/hyperlink" Target="https://www.lifewire.com/what-is-hsv-in-design-1078068" TargetMode="External"/><Relationship Id="rId7" Type="http://schemas.openxmlformats.org/officeDocument/2006/relationships/hyperlink" Target="https://rubiks-cube-solver.com/" TargetMode="External"/><Relationship Id="rId2" Type="http://schemas.openxmlformats.org/officeDocument/2006/relationships/hyperlink" Target="https://en.wikipedia.org/wiki/HSL_and_HSV" TargetMode="External"/><Relationship Id="rId1" Type="http://schemas.openxmlformats.org/officeDocument/2006/relationships/slideLayout" Target="../slideLayouts/slideLayout7.xml"/><Relationship Id="rId6" Type="http://schemas.openxmlformats.org/officeDocument/2006/relationships/hyperlink" Target="https://ruwix.com/the-rubiks-cube/notation/" TargetMode="External"/><Relationship Id="rId5" Type="http://schemas.openxmlformats.org/officeDocument/2006/relationships/hyperlink" Target="https://www.rapidtables.com/convert/color/rgb-to-hsv.html" TargetMode="External"/><Relationship Id="rId4" Type="http://schemas.openxmlformats.org/officeDocument/2006/relationships/hyperlink" Target="https://www.masterclass.com/articles/how-to-use-hsv-color-model-in-photography#what-is-hue" TargetMode="External"/><Relationship Id="rId9" Type="http://schemas.openxmlformats.org/officeDocument/2006/relationships/hyperlink" Target="https://github.com/tcbegley/cube-solve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תמונה 5" descr="תמונה שמכילה קוסמטי&#10;&#10;התיאור נוצר באופן אוטומטי">
            <a:extLst>
              <a:ext uri="{FF2B5EF4-FFF2-40B4-BE49-F238E27FC236}">
                <a16:creationId xmlns:a16="http://schemas.microsoft.com/office/drawing/2014/main" id="{0903638E-75BF-4FED-ADE2-BDB47F1C5624}"/>
              </a:ext>
            </a:extLst>
          </p:cNvPr>
          <p:cNvPicPr>
            <a:picLocks noChangeAspect="1"/>
          </p:cNvPicPr>
          <p:nvPr/>
        </p:nvPicPr>
        <p:blipFill rotWithShape="1">
          <a:blip r:embed="rId2">
            <a:alphaModFix amt="83000"/>
            <a:extLst>
              <a:ext uri="{28A0092B-C50C-407E-A947-70E740481C1C}">
                <a14:useLocalDpi xmlns:a14="http://schemas.microsoft.com/office/drawing/2010/main" val="0"/>
              </a:ext>
            </a:extLst>
          </a:blip>
          <a:srcRect l="8041" r="8097" b="-1"/>
          <a:stretch/>
        </p:blipFill>
        <p:spPr>
          <a:xfrm>
            <a:off x="7169582" y="2900"/>
            <a:ext cx="5022173" cy="6233689"/>
          </a:xfrm>
          <a:custGeom>
            <a:avLst/>
            <a:gdLst/>
            <a:ahLst/>
            <a:cxnLst/>
            <a:rect l="l" t="t" r="r" b="b"/>
            <a:pathLst>
              <a:path w="5022173" h="6233689">
                <a:moveTo>
                  <a:pt x="274783" y="0"/>
                </a:moveTo>
                <a:lnTo>
                  <a:pt x="5022173" y="0"/>
                </a:lnTo>
                <a:lnTo>
                  <a:pt x="5022173" y="6233689"/>
                </a:lnTo>
                <a:lnTo>
                  <a:pt x="73182" y="6004299"/>
                </a:lnTo>
                <a:cubicBezTo>
                  <a:pt x="73180" y="6004298"/>
                  <a:pt x="73179" y="6004297"/>
                  <a:pt x="73177" y="6004297"/>
                </a:cubicBezTo>
                <a:lnTo>
                  <a:pt x="68992" y="6004105"/>
                </a:lnTo>
                <a:lnTo>
                  <a:pt x="29644" y="5999465"/>
                </a:lnTo>
                <a:cubicBezTo>
                  <a:pt x="12514" y="5998623"/>
                  <a:pt x="-720" y="5984105"/>
                  <a:pt x="31" y="5966972"/>
                </a:cubicBezTo>
                <a:cubicBezTo>
                  <a:pt x="38867" y="5034763"/>
                  <a:pt x="189723" y="1765679"/>
                  <a:pt x="269783" y="103493"/>
                </a:cubicBezTo>
                <a:close/>
              </a:path>
            </a:pathLst>
          </a:custGeom>
        </p:spPr>
      </p:pic>
      <p:sp>
        <p:nvSpPr>
          <p:cNvPr id="2" name="כותרת 1">
            <a:extLst>
              <a:ext uri="{FF2B5EF4-FFF2-40B4-BE49-F238E27FC236}">
                <a16:creationId xmlns:a16="http://schemas.microsoft.com/office/drawing/2014/main" id="{A5396CD5-4D27-4C38-91C2-3419A78F53C4}"/>
              </a:ext>
            </a:extLst>
          </p:cNvPr>
          <p:cNvSpPr>
            <a:spLocks noGrp="1"/>
          </p:cNvSpPr>
          <p:nvPr>
            <p:ph type="ctrTitle"/>
          </p:nvPr>
        </p:nvSpPr>
        <p:spPr>
          <a:xfrm>
            <a:off x="2202425" y="182189"/>
            <a:ext cx="5296383" cy="942065"/>
          </a:xfrm>
        </p:spPr>
        <p:txBody>
          <a:bodyPr anchor="t">
            <a:normAutofit/>
          </a:bodyPr>
          <a:lstStyle/>
          <a:p>
            <a:r>
              <a:rPr lang="he-IL" dirty="0"/>
              <a:t>דו"ח סופי שנה ג 2022</a:t>
            </a:r>
          </a:p>
        </p:txBody>
      </p:sp>
      <p:sp>
        <p:nvSpPr>
          <p:cNvPr id="3" name="כותרת משנה 2">
            <a:extLst>
              <a:ext uri="{FF2B5EF4-FFF2-40B4-BE49-F238E27FC236}">
                <a16:creationId xmlns:a16="http://schemas.microsoft.com/office/drawing/2014/main" id="{EE182C3B-B1FA-446C-AB36-4975F297B18F}"/>
              </a:ext>
            </a:extLst>
          </p:cNvPr>
          <p:cNvSpPr>
            <a:spLocks noGrp="1"/>
          </p:cNvSpPr>
          <p:nvPr>
            <p:ph type="subTitle" idx="1"/>
          </p:nvPr>
        </p:nvSpPr>
        <p:spPr>
          <a:xfrm>
            <a:off x="1410040" y="2648711"/>
            <a:ext cx="2918639" cy="942065"/>
          </a:xfrm>
        </p:spPr>
        <p:txBody>
          <a:bodyPr>
            <a:noAutofit/>
          </a:bodyPr>
          <a:lstStyle/>
          <a:p>
            <a:r>
              <a:rPr lang="he-IL" sz="3200" dirty="0"/>
              <a:t>ארי רפאל פרויקט גמר</a:t>
            </a:r>
          </a:p>
        </p:txBody>
      </p:sp>
      <p:sp>
        <p:nvSpPr>
          <p:cNvPr id="5" name="מציין מיקום של מספר שקופית 4">
            <a:extLst>
              <a:ext uri="{FF2B5EF4-FFF2-40B4-BE49-F238E27FC236}">
                <a16:creationId xmlns:a16="http://schemas.microsoft.com/office/drawing/2014/main" id="{D584FEE8-9318-4A31-B2BF-EA69443AE480}"/>
              </a:ext>
            </a:extLst>
          </p:cNvPr>
          <p:cNvSpPr>
            <a:spLocks noGrp="1"/>
          </p:cNvSpPr>
          <p:nvPr>
            <p:ph type="sldNum" sz="quarter" idx="12"/>
          </p:nvPr>
        </p:nvSpPr>
        <p:spPr/>
        <p:txBody>
          <a:bodyPr/>
          <a:lstStyle/>
          <a:p>
            <a:fld id="{1CF2D47E-0AF1-4C27-801F-64E3E5BF7F72}" type="slidenum">
              <a:rPr lang="en-US" smtClean="0"/>
              <a:t>1</a:t>
            </a:fld>
            <a:endParaRPr lang="en-US" dirty="0"/>
          </a:p>
        </p:txBody>
      </p:sp>
      <p:pic>
        <p:nvPicPr>
          <p:cNvPr id="4" name="Picture 3">
            <a:extLst>
              <a:ext uri="{FF2B5EF4-FFF2-40B4-BE49-F238E27FC236}">
                <a16:creationId xmlns:a16="http://schemas.microsoft.com/office/drawing/2014/main" id="{D39BB83B-D0ED-46BF-AAC7-497778B6796C}"/>
              </a:ext>
            </a:extLst>
          </p:cNvPr>
          <p:cNvPicPr>
            <a:picLocks noChangeAspect="1"/>
          </p:cNvPicPr>
          <p:nvPr/>
        </p:nvPicPr>
        <p:blipFill rotWithShape="1">
          <a:blip r:embed="rId3">
            <a:alphaModFix amt="85000"/>
          </a:blip>
          <a:srcRect t="19238" r="2" b="2"/>
          <a:stretch/>
        </p:blipFill>
        <p:spPr>
          <a:xfrm>
            <a:off x="3654280" y="3187672"/>
            <a:ext cx="5917892" cy="3680145"/>
          </a:xfrm>
          <a:custGeom>
            <a:avLst/>
            <a:gdLst/>
            <a:ahLst/>
            <a:cxnLst/>
            <a:rect l="l" t="t" r="r" b="b"/>
            <a:pathLst>
              <a:path w="5917892" h="3680145">
                <a:moveTo>
                  <a:pt x="5724805" y="0"/>
                </a:moveTo>
                <a:cubicBezTo>
                  <a:pt x="5736171" y="5837"/>
                  <a:pt x="5738035" y="7501"/>
                  <a:pt x="5744972" y="18158"/>
                </a:cubicBezTo>
                <a:lnTo>
                  <a:pt x="5748195" y="33784"/>
                </a:lnTo>
                <a:lnTo>
                  <a:pt x="5917892" y="3680145"/>
                </a:lnTo>
                <a:lnTo>
                  <a:pt x="155780" y="3680145"/>
                </a:lnTo>
                <a:lnTo>
                  <a:pt x="40" y="301259"/>
                </a:lnTo>
                <a:cubicBezTo>
                  <a:pt x="-627" y="285638"/>
                  <a:pt x="7315" y="272614"/>
                  <a:pt x="17835" y="272084"/>
                </a:cubicBezTo>
                <a:lnTo>
                  <a:pt x="886427" y="231665"/>
                </a:lnTo>
                <a:lnTo>
                  <a:pt x="914409" y="222387"/>
                </a:lnTo>
                <a:cubicBezTo>
                  <a:pt x="930337" y="221997"/>
                  <a:pt x="934096" y="226788"/>
                  <a:pt x="943941" y="228989"/>
                </a:cubicBezTo>
                <a:lnTo>
                  <a:pt x="1332556" y="210905"/>
                </a:lnTo>
                <a:lnTo>
                  <a:pt x="1384141" y="208505"/>
                </a:lnTo>
                <a:lnTo>
                  <a:pt x="1412557" y="198681"/>
                </a:lnTo>
                <a:cubicBezTo>
                  <a:pt x="1424464" y="204924"/>
                  <a:pt x="1432323" y="191268"/>
                  <a:pt x="1441563" y="187588"/>
                </a:cubicBezTo>
                <a:lnTo>
                  <a:pt x="1469754" y="182077"/>
                </a:lnTo>
                <a:cubicBezTo>
                  <a:pt x="1477028" y="181521"/>
                  <a:pt x="1484302" y="180965"/>
                  <a:pt x="1491576" y="180409"/>
                </a:cubicBezTo>
                <a:lnTo>
                  <a:pt x="1514738" y="185081"/>
                </a:lnTo>
                <a:cubicBezTo>
                  <a:pt x="1521156" y="185341"/>
                  <a:pt x="1522680" y="181692"/>
                  <a:pt x="1530081" y="181975"/>
                </a:cubicBezTo>
                <a:lnTo>
                  <a:pt x="1559150" y="186783"/>
                </a:lnTo>
                <a:lnTo>
                  <a:pt x="1601519" y="190486"/>
                </a:lnTo>
                <a:lnTo>
                  <a:pt x="1630785" y="195174"/>
                </a:lnTo>
                <a:lnTo>
                  <a:pt x="1636460" y="196763"/>
                </a:lnTo>
                <a:lnTo>
                  <a:pt x="1826119" y="187937"/>
                </a:lnTo>
                <a:lnTo>
                  <a:pt x="1840014" y="185220"/>
                </a:lnTo>
                <a:lnTo>
                  <a:pt x="1887310" y="185090"/>
                </a:lnTo>
                <a:lnTo>
                  <a:pt x="1894034" y="181957"/>
                </a:lnTo>
                <a:lnTo>
                  <a:pt x="1940312" y="182623"/>
                </a:lnTo>
                <a:cubicBezTo>
                  <a:pt x="1955575" y="181514"/>
                  <a:pt x="1982085" y="180910"/>
                  <a:pt x="1990761" y="177879"/>
                </a:cubicBezTo>
                <a:lnTo>
                  <a:pt x="1994237" y="171280"/>
                </a:lnTo>
                <a:lnTo>
                  <a:pt x="2005300" y="170201"/>
                </a:lnTo>
                <a:cubicBezTo>
                  <a:pt x="2006133" y="170655"/>
                  <a:pt x="2022101" y="169501"/>
                  <a:pt x="2022762" y="169512"/>
                </a:cubicBezTo>
                <a:lnTo>
                  <a:pt x="2062178" y="174434"/>
                </a:lnTo>
                <a:close/>
              </a:path>
            </a:pathLst>
          </a:custGeom>
        </p:spPr>
      </p:pic>
    </p:spTree>
    <p:extLst>
      <p:ext uri="{BB962C8B-B14F-4D97-AF65-F5344CB8AC3E}">
        <p14:creationId xmlns:p14="http://schemas.microsoft.com/office/powerpoint/2010/main" val="159023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FB730347-F869-415F-ABC6-B566F4BF94E9}"/>
              </a:ext>
            </a:extLst>
          </p:cNvPr>
          <p:cNvSpPr>
            <a:spLocks noGrp="1"/>
          </p:cNvSpPr>
          <p:nvPr>
            <p:ph idx="1"/>
          </p:nvPr>
        </p:nvSpPr>
        <p:spPr>
          <a:xfrm>
            <a:off x="1178034" y="1081548"/>
            <a:ext cx="10042852" cy="5291000"/>
          </a:xfrm>
        </p:spPr>
        <p:txBody>
          <a:bodyPr>
            <a:normAutofit/>
          </a:bodyPr>
          <a:lstStyle/>
          <a:p>
            <a:pPr marL="0" indent="0" algn="r" rtl="1">
              <a:buNone/>
            </a:pPr>
            <a:r>
              <a:rPr lang="he-IL" dirty="0"/>
              <a:t>מכיוון שלפעמים הצבע בפיקסל אינו תואם את הגדרות ה – </a:t>
            </a:r>
            <a:r>
              <a:rPr lang="en-US" dirty="0"/>
              <a:t>H</a:t>
            </a:r>
            <a:r>
              <a:rPr lang="he-IL" dirty="0"/>
              <a:t> שהוגדרו מראש עקב גוון שונה או שיקוף של תאורה על הפיקסל – לא נקלע אך כיוון שאנו נבדוק את רוב צבעי הפיקסלים פיקסל זה יהיה זניח ביחס לשאר.</a:t>
            </a:r>
          </a:p>
          <a:p>
            <a:pPr marL="0" indent="0" algn="r" rtl="1">
              <a:buNone/>
            </a:pPr>
            <a:r>
              <a:rPr lang="he-IL" dirty="0"/>
              <a:t>בהמשך נבדוק כמה רוויה יש לצבע ה – </a:t>
            </a:r>
            <a:r>
              <a:rPr lang="en-US" dirty="0"/>
              <a:t>S</a:t>
            </a:r>
            <a:r>
              <a:rPr lang="he-IL" dirty="0"/>
              <a:t> (</a:t>
            </a:r>
            <a:r>
              <a:rPr lang="en-US" dirty="0"/>
              <a:t>Saturation</a:t>
            </a:r>
            <a:r>
              <a:rPr lang="he-IL" dirty="0"/>
              <a:t>) כלומר ה </a:t>
            </a:r>
            <a:r>
              <a:rPr lang="en-US" dirty="0"/>
              <a:t>S</a:t>
            </a:r>
            <a:r>
              <a:rPr lang="he-IL" dirty="0"/>
              <a:t> מתאר את כמות האפור בצבע מסוים בין 0 ל 100 אחוז ככל שנתקרב יותר לכיוון האפס זה מייצג צבע אפור יותר ודהוי יותר.</a:t>
            </a:r>
          </a:p>
          <a:p>
            <a:pPr marL="0" indent="0" algn="r" rtl="1">
              <a:buNone/>
            </a:pPr>
            <a:r>
              <a:rPr lang="he-IL" dirty="0"/>
              <a:t>בתוכנית שלנו אנו נבדוק כמו בפעם הקודמת בדרך הסטטיסטית מכיוון שפעמים רבות התמונה של הקובייה לא תלכד בתאורה כל כך טובה וצבעה יהיה קצת דהוי לכן אנו נבדוק לפי גבול תחתון ועליון אך הפעם נעבור בלולאה וכל </a:t>
            </a:r>
            <a:r>
              <a:rPr lang="he-IL" dirty="0" err="1"/>
              <a:t>איטרציה</a:t>
            </a:r>
            <a:r>
              <a:rPr lang="he-IL" dirty="0"/>
              <a:t> תגדיל מעט את ערך התחתון של ה </a:t>
            </a:r>
            <a:r>
              <a:rPr lang="en-US" dirty="0"/>
              <a:t>S</a:t>
            </a:r>
            <a:r>
              <a:rPr lang="he-IL" dirty="0"/>
              <a:t> וכך נוכל לוודא שכל צבע מכל סוג רוויה יזוהה. </a:t>
            </a:r>
          </a:p>
          <a:p>
            <a:pPr marL="0" indent="0" algn="r" rtl="1">
              <a:buNone/>
            </a:pPr>
            <a:endParaRPr lang="he-IL" dirty="0"/>
          </a:p>
        </p:txBody>
      </p:sp>
      <p:sp>
        <p:nvSpPr>
          <p:cNvPr id="4" name="מציין מיקום של מספר שקופית 3">
            <a:extLst>
              <a:ext uri="{FF2B5EF4-FFF2-40B4-BE49-F238E27FC236}">
                <a16:creationId xmlns:a16="http://schemas.microsoft.com/office/drawing/2014/main" id="{D4D39AC1-FAAD-47AA-8636-8374DB53AF49}"/>
              </a:ext>
            </a:extLst>
          </p:cNvPr>
          <p:cNvSpPr>
            <a:spLocks noGrp="1"/>
          </p:cNvSpPr>
          <p:nvPr>
            <p:ph type="sldNum" sz="quarter" idx="12"/>
          </p:nvPr>
        </p:nvSpPr>
        <p:spPr/>
        <p:txBody>
          <a:bodyPr/>
          <a:lstStyle/>
          <a:p>
            <a:fld id="{1CF2D47E-0AF1-4C27-801F-64E3E5BF7F72}" type="slidenum">
              <a:rPr lang="en-US" smtClean="0"/>
              <a:t>10</a:t>
            </a:fld>
            <a:endParaRPr lang="en-US"/>
          </a:p>
        </p:txBody>
      </p:sp>
      <p:sp>
        <p:nvSpPr>
          <p:cNvPr id="7" name="כותרת 1">
            <a:extLst>
              <a:ext uri="{FF2B5EF4-FFF2-40B4-BE49-F238E27FC236}">
                <a16:creationId xmlns:a16="http://schemas.microsoft.com/office/drawing/2014/main" id="{EBBB717E-C800-4EF5-81E2-293E175626F8}"/>
              </a:ext>
            </a:extLst>
          </p:cNvPr>
          <p:cNvSpPr>
            <a:spLocks noGrp="1"/>
          </p:cNvSpPr>
          <p:nvPr>
            <p:ph type="title"/>
          </p:nvPr>
        </p:nvSpPr>
        <p:spPr>
          <a:xfrm>
            <a:off x="6372936" y="387129"/>
            <a:ext cx="4847950" cy="848032"/>
          </a:xfrm>
        </p:spPr>
        <p:txBody>
          <a:bodyPr>
            <a:normAutofit/>
          </a:bodyPr>
          <a:lstStyle/>
          <a:p>
            <a:pPr algn="r"/>
            <a:r>
              <a:rPr lang="he-IL" i="1" kern="1200" dirty="0">
                <a:solidFill>
                  <a:srgbClr val="FFFF00"/>
                </a:solidFill>
                <a:effectLst/>
                <a:latin typeface="Franklin Gothic Heavy" panose="020B0903020102020204" pitchFamily="34" charset="0"/>
                <a:ea typeface="+mj-ea"/>
                <a:cs typeface="+mj-cs"/>
              </a:rPr>
              <a:t>זיהוי צבעי הקובייה :</a:t>
            </a:r>
            <a:endParaRPr lang="he-IL" dirty="0">
              <a:solidFill>
                <a:srgbClr val="FFFF00"/>
              </a:solidFill>
            </a:endParaRPr>
          </a:p>
        </p:txBody>
      </p:sp>
    </p:spTree>
    <p:extLst>
      <p:ext uri="{BB962C8B-B14F-4D97-AF65-F5344CB8AC3E}">
        <p14:creationId xmlns:p14="http://schemas.microsoft.com/office/powerpoint/2010/main" val="83080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1905DE2-DA05-4A19-B6AC-15E8F9A019B0}"/>
              </a:ext>
            </a:extLst>
          </p:cNvPr>
          <p:cNvSpPr>
            <a:spLocks noGrp="1"/>
          </p:cNvSpPr>
          <p:nvPr>
            <p:ph idx="1"/>
          </p:nvPr>
        </p:nvSpPr>
        <p:spPr>
          <a:xfrm>
            <a:off x="2399071" y="1620674"/>
            <a:ext cx="8648339" cy="4717866"/>
          </a:xfrm>
        </p:spPr>
        <p:txBody>
          <a:bodyPr>
            <a:normAutofit/>
          </a:bodyPr>
          <a:lstStyle/>
          <a:p>
            <a:pPr marL="0" indent="0" algn="r" rtl="1">
              <a:buNone/>
            </a:pPr>
            <a:r>
              <a:rPr lang="he-IL" dirty="0"/>
              <a:t>לבסוף נבדוק את ה </a:t>
            </a:r>
            <a:r>
              <a:rPr lang="en-US" dirty="0"/>
              <a:t>V</a:t>
            </a:r>
            <a:r>
              <a:rPr lang="he-IL" dirty="0"/>
              <a:t> – </a:t>
            </a:r>
            <a:r>
              <a:rPr lang="en-US" dirty="0"/>
              <a:t>value</a:t>
            </a:r>
            <a:r>
              <a:rPr lang="he-IL" dirty="0"/>
              <a:t> שמשמעותו הערך של הבהירות של הצבע ערך זה פועל בשילוב עם הרוויה ומתאר את בהירות או עוצמת הצבע מ 0 עד 100 אחוז כאשר 0 הוא שחור לחלוטין ו100 הוא הבהיר ביותר וחושף את הצבע הרב ביותר בתכונית שלנו שוב נבחר גבול תחתון ועליון בתחום די רחב כדי שגם צבעים אשר לא בבהירות מקסימאלית יזוהו.</a:t>
            </a:r>
          </a:p>
          <a:p>
            <a:pPr marL="0" indent="0" algn="r" rtl="1">
              <a:buNone/>
            </a:pPr>
            <a:r>
              <a:rPr lang="he-IL" b="1" dirty="0"/>
              <a:t>לסיכום תהליך זיהו צבע כל חלק בצד הקובייה יבוצע בסינון מסיכה לפי מודל ה </a:t>
            </a:r>
            <a:r>
              <a:rPr lang="en-US" b="1" dirty="0"/>
              <a:t>HSV</a:t>
            </a:r>
            <a:r>
              <a:rPr lang="he-IL" b="1" dirty="0"/>
              <a:t> בשילוב שיטות סטטיסטיות כדי לקבל תוצאה הכי מדויקת.</a:t>
            </a:r>
          </a:p>
        </p:txBody>
      </p:sp>
      <p:sp>
        <p:nvSpPr>
          <p:cNvPr id="4" name="מציין מיקום של מספר שקופית 3">
            <a:extLst>
              <a:ext uri="{FF2B5EF4-FFF2-40B4-BE49-F238E27FC236}">
                <a16:creationId xmlns:a16="http://schemas.microsoft.com/office/drawing/2014/main" id="{1018AE61-9E26-4AA1-9AB4-2CAE75346422}"/>
              </a:ext>
            </a:extLst>
          </p:cNvPr>
          <p:cNvSpPr>
            <a:spLocks noGrp="1"/>
          </p:cNvSpPr>
          <p:nvPr>
            <p:ph type="sldNum" sz="quarter" idx="12"/>
          </p:nvPr>
        </p:nvSpPr>
        <p:spPr/>
        <p:txBody>
          <a:bodyPr/>
          <a:lstStyle/>
          <a:p>
            <a:fld id="{1CF2D47E-0AF1-4C27-801F-64E3E5BF7F72}" type="slidenum">
              <a:rPr lang="en-US" smtClean="0"/>
              <a:t>11</a:t>
            </a:fld>
            <a:endParaRPr lang="en-US"/>
          </a:p>
        </p:txBody>
      </p:sp>
      <p:sp>
        <p:nvSpPr>
          <p:cNvPr id="7" name="כותרת 1">
            <a:extLst>
              <a:ext uri="{FF2B5EF4-FFF2-40B4-BE49-F238E27FC236}">
                <a16:creationId xmlns:a16="http://schemas.microsoft.com/office/drawing/2014/main" id="{54863633-C49A-4CDE-8BC7-702167F8A3CC}"/>
              </a:ext>
            </a:extLst>
          </p:cNvPr>
          <p:cNvSpPr txBox="1">
            <a:spLocks/>
          </p:cNvSpPr>
          <p:nvPr/>
        </p:nvSpPr>
        <p:spPr>
          <a:xfrm>
            <a:off x="6240400" y="879426"/>
            <a:ext cx="4847950" cy="848032"/>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pPr algn="r"/>
            <a:r>
              <a:rPr lang="he-IL" i="1" dirty="0">
                <a:solidFill>
                  <a:srgbClr val="FFFF00"/>
                </a:solidFill>
                <a:latin typeface="Franklin Gothic Heavy" panose="020B0903020102020204" pitchFamily="34" charset="0"/>
              </a:rPr>
              <a:t>זיהוי צבעי הקובייה :</a:t>
            </a:r>
            <a:endParaRPr lang="he-IL" dirty="0">
              <a:solidFill>
                <a:srgbClr val="FFFF00"/>
              </a:solidFill>
            </a:endParaRPr>
          </a:p>
        </p:txBody>
      </p:sp>
    </p:spTree>
    <p:extLst>
      <p:ext uri="{BB962C8B-B14F-4D97-AF65-F5344CB8AC3E}">
        <p14:creationId xmlns:p14="http://schemas.microsoft.com/office/powerpoint/2010/main" val="1547100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542E52B7-77EF-4BFE-92AC-704844A06CFE}"/>
              </a:ext>
            </a:extLst>
          </p:cNvPr>
          <p:cNvSpPr>
            <a:spLocks noGrp="1"/>
          </p:cNvSpPr>
          <p:nvPr>
            <p:ph idx="1"/>
          </p:nvPr>
        </p:nvSpPr>
        <p:spPr>
          <a:xfrm>
            <a:off x="1317769" y="1591295"/>
            <a:ext cx="9729641" cy="4474541"/>
          </a:xfrm>
        </p:spPr>
        <p:txBody>
          <a:bodyPr>
            <a:normAutofit fontScale="92500"/>
          </a:bodyPr>
          <a:lstStyle/>
          <a:p>
            <a:pPr marL="0" indent="0" algn="r" rtl="1">
              <a:buNone/>
            </a:pPr>
            <a:r>
              <a:rPr lang="he-IL" dirty="0"/>
              <a:t>כדי לבצע את כל האמור לעיל הבעיה העיקרית היא לקבוע את הגבול העליון והתחתון של כל צבע כדי לזהותו ולכן פיתחתי מיני תוכנית שתעזור לנו לזהות את הגבולות של כל צבע.</a:t>
            </a:r>
          </a:p>
          <a:p>
            <a:pPr marL="0" indent="0" algn="r" rtl="1">
              <a:buNone/>
            </a:pPr>
            <a:r>
              <a:rPr lang="he-IL" dirty="0"/>
              <a:t>מטרת התוכנית הזאת היא למצוא את גבול עליון ותחתון עבור צבע כלשהוא – המשתמש יכניס(על ידי </a:t>
            </a:r>
            <a:r>
              <a:rPr lang="he-IL" dirty="0" err="1"/>
              <a:t>סלייד</a:t>
            </a:r>
            <a:r>
              <a:rPr lang="he-IL" dirty="0"/>
              <a:t> בר) ערך תחתון ועליון מתוך כל אחד מערכי ה </a:t>
            </a:r>
            <a:r>
              <a:rPr lang="en-US" dirty="0"/>
              <a:t>HSV </a:t>
            </a:r>
            <a:r>
              <a:rPr lang="he-IL" dirty="0"/>
              <a:t> לאחר מכן המשתמש יוכל לראות 3 חלונות כל חלון מייצג משהו שונה בחלון אחד המשתמש יוכל לראות את התמונה המקורית המצולמת בלייב ללא שום פילטרים בחלון שני המשתמש יוכל לראות את התמונה עם פילטר מסיכה (שחור – לבן) לפי ערכי ה </a:t>
            </a:r>
            <a:r>
              <a:rPr lang="en-US" dirty="0"/>
              <a:t>HSV</a:t>
            </a:r>
            <a:r>
              <a:rPr lang="he-IL" dirty="0"/>
              <a:t> שהכניס בגבולות התחתון – עליון בחלון השלישי המשתמש יוכל לראות את התמונה הצבעונית שהמסכה סיננה לפי הגדרות ה </a:t>
            </a:r>
            <a:r>
              <a:rPr lang="en-US" dirty="0"/>
              <a:t>HSV</a:t>
            </a:r>
            <a:r>
              <a:rPr lang="he-IL" dirty="0"/>
              <a:t> שהכניס דוגמאות לכל צבעי הקובייה מובאות בשקופיות הבאות.</a:t>
            </a:r>
          </a:p>
        </p:txBody>
      </p:sp>
      <p:sp>
        <p:nvSpPr>
          <p:cNvPr id="4" name="מציין מיקום של מספר שקופית 3">
            <a:extLst>
              <a:ext uri="{FF2B5EF4-FFF2-40B4-BE49-F238E27FC236}">
                <a16:creationId xmlns:a16="http://schemas.microsoft.com/office/drawing/2014/main" id="{C27DF3BD-8138-422A-ACF3-C725D927C745}"/>
              </a:ext>
            </a:extLst>
          </p:cNvPr>
          <p:cNvSpPr>
            <a:spLocks noGrp="1"/>
          </p:cNvSpPr>
          <p:nvPr>
            <p:ph type="sldNum" sz="quarter" idx="12"/>
          </p:nvPr>
        </p:nvSpPr>
        <p:spPr/>
        <p:txBody>
          <a:bodyPr/>
          <a:lstStyle/>
          <a:p>
            <a:fld id="{1CF2D47E-0AF1-4C27-801F-64E3E5BF7F72}" type="slidenum">
              <a:rPr lang="en-US" smtClean="0"/>
              <a:t>12</a:t>
            </a:fld>
            <a:endParaRPr lang="en-US"/>
          </a:p>
        </p:txBody>
      </p:sp>
      <p:sp>
        <p:nvSpPr>
          <p:cNvPr id="7" name="כותרת 1">
            <a:extLst>
              <a:ext uri="{FF2B5EF4-FFF2-40B4-BE49-F238E27FC236}">
                <a16:creationId xmlns:a16="http://schemas.microsoft.com/office/drawing/2014/main" id="{D2B3D013-49A8-4A5F-9D39-6736A830A3D5}"/>
              </a:ext>
            </a:extLst>
          </p:cNvPr>
          <p:cNvSpPr>
            <a:spLocks noGrp="1"/>
          </p:cNvSpPr>
          <p:nvPr>
            <p:ph type="title"/>
          </p:nvPr>
        </p:nvSpPr>
        <p:spPr>
          <a:xfrm>
            <a:off x="6182589" y="743263"/>
            <a:ext cx="4847950" cy="848032"/>
          </a:xfrm>
        </p:spPr>
        <p:txBody>
          <a:bodyPr>
            <a:normAutofit/>
          </a:bodyPr>
          <a:lstStyle/>
          <a:p>
            <a:pPr algn="r"/>
            <a:r>
              <a:rPr lang="he-IL" i="1" kern="1200" dirty="0">
                <a:solidFill>
                  <a:srgbClr val="FFFF00"/>
                </a:solidFill>
                <a:effectLst/>
                <a:latin typeface="Franklin Gothic Heavy" panose="020B0903020102020204" pitchFamily="34" charset="0"/>
                <a:ea typeface="+mj-ea"/>
                <a:cs typeface="+mj-cs"/>
              </a:rPr>
              <a:t>זיהוי צבעי הקובייה :</a:t>
            </a:r>
            <a:endParaRPr lang="he-IL" dirty="0">
              <a:solidFill>
                <a:srgbClr val="FFFF00"/>
              </a:solidFill>
            </a:endParaRPr>
          </a:p>
        </p:txBody>
      </p:sp>
    </p:spTree>
    <p:extLst>
      <p:ext uri="{BB962C8B-B14F-4D97-AF65-F5344CB8AC3E}">
        <p14:creationId xmlns:p14="http://schemas.microsoft.com/office/powerpoint/2010/main" val="198814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 name="תמונה 4" descr="תמונה שמכילה טקסט, מקורה, צילום מסך&#10;&#10;התיאור נוצר באופן אוטומטי">
            <a:extLst>
              <a:ext uri="{FF2B5EF4-FFF2-40B4-BE49-F238E27FC236}">
                <a16:creationId xmlns:a16="http://schemas.microsoft.com/office/drawing/2014/main" id="{D813933D-1EBD-4AB1-AE10-4693B900C6D3}"/>
              </a:ext>
            </a:extLst>
          </p:cNvPr>
          <p:cNvPicPr>
            <a:picLocks noChangeAspect="1"/>
          </p:cNvPicPr>
          <p:nvPr/>
        </p:nvPicPr>
        <p:blipFill rotWithShape="1">
          <a:blip r:embed="rId4">
            <a:extLst>
              <a:ext uri="{28A0092B-C50C-407E-A947-70E740481C1C}">
                <a14:useLocalDpi xmlns:a14="http://schemas.microsoft.com/office/drawing/2010/main" val="0"/>
              </a:ext>
            </a:extLst>
          </a:blip>
          <a:srcRect l="404" r="4486" b="1"/>
          <a:stretch/>
        </p:blipFill>
        <p:spPr>
          <a:xfrm>
            <a:off x="20" y="10"/>
            <a:ext cx="12191980" cy="6857990"/>
          </a:xfrm>
          <a:prstGeom prst="rect">
            <a:avLst/>
          </a:prstGeom>
          <a:pattFill prst="pct20">
            <a:fgClr>
              <a:schemeClr val="accent2"/>
            </a:fgClr>
            <a:bgClr>
              <a:schemeClr val="bg1"/>
            </a:bgClr>
          </a:pattFill>
        </p:spPr>
      </p:pic>
      <p:sp>
        <p:nvSpPr>
          <p:cNvPr id="2" name="מציין מיקום של מספר שקופית 1">
            <a:extLst>
              <a:ext uri="{FF2B5EF4-FFF2-40B4-BE49-F238E27FC236}">
                <a16:creationId xmlns:a16="http://schemas.microsoft.com/office/drawing/2014/main" id="{2931C933-3DC7-4A5F-85C7-0B1394019533}"/>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1CF2D47E-0AF1-4C27-801F-64E3E5BF7F72}"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402826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8" name="תמונה 7" descr="תמונה שמכילה טקסט, מקורה, צילום מסך&#10;&#10;התיאור נוצר באופן אוטומטי">
            <a:extLst>
              <a:ext uri="{FF2B5EF4-FFF2-40B4-BE49-F238E27FC236}">
                <a16:creationId xmlns:a16="http://schemas.microsoft.com/office/drawing/2014/main" id="{319A58A7-00F6-478B-97F8-1A46B0E0972D}"/>
              </a:ext>
            </a:extLst>
          </p:cNvPr>
          <p:cNvPicPr>
            <a:picLocks noChangeAspect="1"/>
          </p:cNvPicPr>
          <p:nvPr/>
        </p:nvPicPr>
        <p:blipFill rotWithShape="1">
          <a:blip r:embed="rId4">
            <a:extLst>
              <a:ext uri="{28A0092B-C50C-407E-A947-70E740481C1C}">
                <a14:useLocalDpi xmlns:a14="http://schemas.microsoft.com/office/drawing/2010/main" val="0"/>
              </a:ext>
            </a:extLst>
          </a:blip>
          <a:srcRect l="3556" r="1" b="1"/>
          <a:stretch/>
        </p:blipFill>
        <p:spPr>
          <a:xfrm>
            <a:off x="20" y="10"/>
            <a:ext cx="12191980" cy="6857990"/>
          </a:xfrm>
          <a:prstGeom prst="rect">
            <a:avLst/>
          </a:prstGeom>
        </p:spPr>
      </p:pic>
      <p:sp>
        <p:nvSpPr>
          <p:cNvPr id="2" name="מציין מיקום של מספר שקופית 1">
            <a:extLst>
              <a:ext uri="{FF2B5EF4-FFF2-40B4-BE49-F238E27FC236}">
                <a16:creationId xmlns:a16="http://schemas.microsoft.com/office/drawing/2014/main" id="{84D46A2F-5CCB-4543-BA7F-103974396E8D}"/>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1CF2D47E-0AF1-4C27-801F-64E3E5BF7F72}"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70268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3691CAB7-0CC6-472C-8F61-C57AECDBCEFC}"/>
              </a:ext>
            </a:extLst>
          </p:cNvPr>
          <p:cNvPicPr>
            <a:picLocks noChangeAspect="1"/>
          </p:cNvPicPr>
          <p:nvPr/>
        </p:nvPicPr>
        <p:blipFill rotWithShape="1">
          <a:blip r:embed="rId3">
            <a:extLst>
              <a:ext uri="{28A0092B-C50C-407E-A947-70E740481C1C}">
                <a14:useLocalDpi xmlns:a14="http://schemas.microsoft.com/office/drawing/2010/main" val="0"/>
              </a:ext>
            </a:extLst>
          </a:blip>
          <a:srcRect l="6222" r="-1" b="-1"/>
          <a:stretch/>
        </p:blipFill>
        <p:spPr>
          <a:xfrm>
            <a:off x="20" y="10"/>
            <a:ext cx="12191980" cy="6857990"/>
          </a:xfrm>
          <a:prstGeom prst="rect">
            <a:avLst/>
          </a:prstGeom>
        </p:spPr>
      </p:pic>
      <p:sp>
        <p:nvSpPr>
          <p:cNvPr id="3" name="מציין מיקום של מספר שקופית 2">
            <a:extLst>
              <a:ext uri="{FF2B5EF4-FFF2-40B4-BE49-F238E27FC236}">
                <a16:creationId xmlns:a16="http://schemas.microsoft.com/office/drawing/2014/main" id="{68315784-C780-4768-98D4-C3D19CEF8705}"/>
              </a:ext>
            </a:extLst>
          </p:cNvPr>
          <p:cNvSpPr>
            <a:spLocks noGrp="1"/>
          </p:cNvSpPr>
          <p:nvPr>
            <p:ph type="sldNum" sz="quarter" idx="12"/>
          </p:nvPr>
        </p:nvSpPr>
        <p:spPr>
          <a:xfrm>
            <a:off x="10276321" y="5883274"/>
            <a:ext cx="771089" cy="365125"/>
          </a:xfrm>
        </p:spPr>
        <p:txBody>
          <a:bodyPr>
            <a:normAutofit/>
          </a:bodyPr>
          <a:lstStyle/>
          <a:p>
            <a:pPr>
              <a:spcAft>
                <a:spcPts val="600"/>
              </a:spcAft>
            </a:pPr>
            <a:fld id="{1CF2D47E-0AF1-4C27-801F-64E3E5BF7F72}" type="slidenum">
              <a:rPr lang="en-US">
                <a:solidFill>
                  <a:srgbClr val="FFFFFF"/>
                </a:solidFill>
              </a:rPr>
              <a:pPr>
                <a:spcAft>
                  <a:spcPts val="600"/>
                </a:spcAft>
              </a:pPr>
              <a:t>15</a:t>
            </a:fld>
            <a:endParaRPr lang="en-US">
              <a:solidFill>
                <a:srgbClr val="FFFFFF"/>
              </a:solidFill>
            </a:endParaRPr>
          </a:p>
        </p:txBody>
      </p:sp>
    </p:spTree>
    <p:extLst>
      <p:ext uri="{BB962C8B-B14F-4D97-AF65-F5344CB8AC3E}">
        <p14:creationId xmlns:p14="http://schemas.microsoft.com/office/powerpoint/2010/main" val="2696427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תמונה 3" descr="תמונה שמכילה טקסט, מקורה, שונה, תצוגה&#10;&#10;התיאור נוצר באופן אוטומטי">
            <a:extLst>
              <a:ext uri="{FF2B5EF4-FFF2-40B4-BE49-F238E27FC236}">
                <a16:creationId xmlns:a16="http://schemas.microsoft.com/office/drawing/2014/main" id="{C059C537-C4AA-4954-A4FD-02B8A7D0C2B6}"/>
              </a:ext>
            </a:extLst>
          </p:cNvPr>
          <p:cNvPicPr>
            <a:picLocks noChangeAspect="1"/>
          </p:cNvPicPr>
          <p:nvPr/>
        </p:nvPicPr>
        <p:blipFill rotWithShape="1">
          <a:blip r:embed="rId3">
            <a:extLst>
              <a:ext uri="{28A0092B-C50C-407E-A947-70E740481C1C}">
                <a14:useLocalDpi xmlns:a14="http://schemas.microsoft.com/office/drawing/2010/main" val="0"/>
              </a:ext>
            </a:extLst>
          </a:blip>
          <a:srcRect l="4444" r="1" b="1"/>
          <a:stretch/>
        </p:blipFill>
        <p:spPr>
          <a:xfrm>
            <a:off x="20" y="10"/>
            <a:ext cx="12191980" cy="6857990"/>
          </a:xfrm>
          <a:prstGeom prst="rect">
            <a:avLst/>
          </a:prstGeom>
        </p:spPr>
      </p:pic>
      <p:sp>
        <p:nvSpPr>
          <p:cNvPr id="2" name="מציין מיקום של מספר שקופית 1">
            <a:extLst>
              <a:ext uri="{FF2B5EF4-FFF2-40B4-BE49-F238E27FC236}">
                <a16:creationId xmlns:a16="http://schemas.microsoft.com/office/drawing/2014/main" id="{6CDA9E50-A099-44F2-BDD1-551A3245436E}"/>
              </a:ext>
            </a:extLst>
          </p:cNvPr>
          <p:cNvSpPr>
            <a:spLocks noGrp="1"/>
          </p:cNvSpPr>
          <p:nvPr>
            <p:ph type="sldNum" sz="quarter" idx="12"/>
          </p:nvPr>
        </p:nvSpPr>
        <p:spPr>
          <a:xfrm>
            <a:off x="10276321" y="5883274"/>
            <a:ext cx="771089" cy="365125"/>
          </a:xfrm>
        </p:spPr>
        <p:txBody>
          <a:bodyPr>
            <a:normAutofit/>
          </a:bodyPr>
          <a:lstStyle/>
          <a:p>
            <a:pPr>
              <a:spcAft>
                <a:spcPts val="600"/>
              </a:spcAft>
            </a:pPr>
            <a:fld id="{1CF2D47E-0AF1-4C27-801F-64E3E5BF7F72}"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3790348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תמונה 2" descr="תמונה שמכילה טקסט, קיר, מקורה, צילום מסך&#10;&#10;התיאור נוצר באופן אוטומטי">
            <a:extLst>
              <a:ext uri="{FF2B5EF4-FFF2-40B4-BE49-F238E27FC236}">
                <a16:creationId xmlns:a16="http://schemas.microsoft.com/office/drawing/2014/main" id="{FCFA5CE4-6C6A-4ADF-8B71-076B7550BFD1}"/>
              </a:ext>
            </a:extLst>
          </p:cNvPr>
          <p:cNvPicPr>
            <a:picLocks noChangeAspect="1"/>
          </p:cNvPicPr>
          <p:nvPr/>
        </p:nvPicPr>
        <p:blipFill rotWithShape="1">
          <a:blip r:embed="rId3">
            <a:extLst>
              <a:ext uri="{28A0092B-C50C-407E-A947-70E740481C1C}">
                <a14:useLocalDpi xmlns:a14="http://schemas.microsoft.com/office/drawing/2010/main" val="0"/>
              </a:ext>
            </a:extLst>
          </a:blip>
          <a:srcRect l="4889" r="1" b="1"/>
          <a:stretch/>
        </p:blipFill>
        <p:spPr>
          <a:xfrm>
            <a:off x="20" y="10"/>
            <a:ext cx="12191980" cy="6857990"/>
          </a:xfrm>
          <a:prstGeom prst="rect">
            <a:avLst/>
          </a:prstGeom>
        </p:spPr>
      </p:pic>
      <p:sp>
        <p:nvSpPr>
          <p:cNvPr id="2" name="מציין מיקום של מספר שקופית 1">
            <a:extLst>
              <a:ext uri="{FF2B5EF4-FFF2-40B4-BE49-F238E27FC236}">
                <a16:creationId xmlns:a16="http://schemas.microsoft.com/office/drawing/2014/main" id="{119E792D-C3A9-4791-895F-1D2BA0E44464}"/>
              </a:ext>
            </a:extLst>
          </p:cNvPr>
          <p:cNvSpPr>
            <a:spLocks noGrp="1"/>
          </p:cNvSpPr>
          <p:nvPr>
            <p:ph type="sldNum" sz="quarter" idx="12"/>
          </p:nvPr>
        </p:nvSpPr>
        <p:spPr>
          <a:xfrm>
            <a:off x="10276321" y="5883274"/>
            <a:ext cx="771089" cy="365125"/>
          </a:xfrm>
        </p:spPr>
        <p:txBody>
          <a:bodyPr>
            <a:normAutofit/>
          </a:bodyPr>
          <a:lstStyle/>
          <a:p>
            <a:pPr>
              <a:spcAft>
                <a:spcPts val="600"/>
              </a:spcAft>
            </a:pPr>
            <a:fld id="{1CF2D47E-0AF1-4C27-801F-64E3E5BF7F72}"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338306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תמונה 2" descr="תמונה שמכילה טקסט, מקורה, אלקטרוניקה, צילום מסך&#10;&#10;התיאור נוצר באופן אוטומטי">
            <a:extLst>
              <a:ext uri="{FF2B5EF4-FFF2-40B4-BE49-F238E27FC236}">
                <a16:creationId xmlns:a16="http://schemas.microsoft.com/office/drawing/2014/main" id="{C67C8AFE-8994-4536-B92F-F52BB5C3D3BD}"/>
              </a:ext>
            </a:extLst>
          </p:cNvPr>
          <p:cNvPicPr>
            <a:picLocks noChangeAspect="1"/>
          </p:cNvPicPr>
          <p:nvPr/>
        </p:nvPicPr>
        <p:blipFill rotWithShape="1">
          <a:blip r:embed="rId3">
            <a:extLst>
              <a:ext uri="{28A0092B-C50C-407E-A947-70E740481C1C}">
                <a14:useLocalDpi xmlns:a14="http://schemas.microsoft.com/office/drawing/2010/main" val="0"/>
              </a:ext>
            </a:extLst>
          </a:blip>
          <a:srcRect r="4000"/>
          <a:stretch/>
        </p:blipFill>
        <p:spPr>
          <a:xfrm>
            <a:off x="20" y="10"/>
            <a:ext cx="12191980" cy="6857990"/>
          </a:xfrm>
          <a:prstGeom prst="rect">
            <a:avLst/>
          </a:prstGeom>
        </p:spPr>
      </p:pic>
      <p:sp>
        <p:nvSpPr>
          <p:cNvPr id="2" name="מציין מיקום של מספר שקופית 1">
            <a:extLst>
              <a:ext uri="{FF2B5EF4-FFF2-40B4-BE49-F238E27FC236}">
                <a16:creationId xmlns:a16="http://schemas.microsoft.com/office/drawing/2014/main" id="{2882B6E7-83B6-4C86-BE3A-00B730A18470}"/>
              </a:ext>
            </a:extLst>
          </p:cNvPr>
          <p:cNvSpPr>
            <a:spLocks noGrp="1"/>
          </p:cNvSpPr>
          <p:nvPr>
            <p:ph type="sldNum" sz="quarter" idx="12"/>
          </p:nvPr>
        </p:nvSpPr>
        <p:spPr>
          <a:xfrm>
            <a:off x="10276321" y="5883274"/>
            <a:ext cx="771089" cy="365125"/>
          </a:xfrm>
        </p:spPr>
        <p:txBody>
          <a:bodyPr>
            <a:normAutofit/>
          </a:bodyPr>
          <a:lstStyle/>
          <a:p>
            <a:pPr>
              <a:spcAft>
                <a:spcPts val="600"/>
              </a:spcAft>
            </a:pPr>
            <a:fld id="{1CF2D47E-0AF1-4C27-801F-64E3E5BF7F72}" type="slidenum">
              <a:rPr lang="en-US">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74665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CDE597-5C07-4121-B87F-419EA2534D94}"/>
              </a:ext>
            </a:extLst>
          </p:cNvPr>
          <p:cNvSpPr>
            <a:spLocks noGrp="1"/>
          </p:cNvSpPr>
          <p:nvPr>
            <p:ph type="title"/>
          </p:nvPr>
        </p:nvSpPr>
        <p:spPr>
          <a:xfrm>
            <a:off x="1419617" y="317671"/>
            <a:ext cx="4135609" cy="521110"/>
          </a:xfrm>
        </p:spPr>
        <p:txBody>
          <a:bodyPr>
            <a:normAutofit fontScale="90000"/>
          </a:bodyPr>
          <a:lstStyle/>
          <a:p>
            <a:r>
              <a:rPr lang="he-IL" sz="3600" i="1" dirty="0">
                <a:solidFill>
                  <a:srgbClr val="FFFF00"/>
                </a:solidFill>
                <a:latin typeface="Franklin Gothic Heavy" panose="020B0903020102020204" pitchFamily="34" charset="0"/>
              </a:rPr>
              <a:t>אלגוריתם לפתרון הבעיה</a:t>
            </a:r>
            <a:r>
              <a:rPr lang="he-IL" sz="3600" i="1" kern="1200" dirty="0">
                <a:solidFill>
                  <a:srgbClr val="FFFF00"/>
                </a:solidFill>
                <a:effectLst/>
                <a:latin typeface="Franklin Gothic Heavy" panose="020B0903020102020204" pitchFamily="34" charset="0"/>
                <a:ea typeface="+mj-ea"/>
                <a:cs typeface="+mj-cs"/>
              </a:rPr>
              <a:t>:</a:t>
            </a:r>
            <a:endParaRPr lang="he-IL" sz="3600" dirty="0">
              <a:solidFill>
                <a:srgbClr val="FFFF00"/>
              </a:solidFill>
            </a:endParaRPr>
          </a:p>
        </p:txBody>
      </p:sp>
      <p:sp>
        <p:nvSpPr>
          <p:cNvPr id="3" name="מציין מיקום תוכן 2">
            <a:extLst>
              <a:ext uri="{FF2B5EF4-FFF2-40B4-BE49-F238E27FC236}">
                <a16:creationId xmlns:a16="http://schemas.microsoft.com/office/drawing/2014/main" id="{FB730347-F869-415F-ABC6-B566F4BF94E9}"/>
              </a:ext>
            </a:extLst>
          </p:cNvPr>
          <p:cNvSpPr>
            <a:spLocks noGrp="1"/>
          </p:cNvSpPr>
          <p:nvPr>
            <p:ph idx="1"/>
          </p:nvPr>
        </p:nvSpPr>
        <p:spPr>
          <a:xfrm>
            <a:off x="947671" y="917066"/>
            <a:ext cx="4008384" cy="4393982"/>
          </a:xfrm>
        </p:spPr>
        <p:txBody>
          <a:bodyPr>
            <a:noAutofit/>
          </a:bodyPr>
          <a:lstStyle/>
          <a:p>
            <a:pPr marL="0" indent="0" rtl="1">
              <a:buNone/>
            </a:pPr>
            <a:r>
              <a:rPr lang="he-IL" sz="1800" dirty="0"/>
              <a:t>כדי לפתור את הבעיה נצטרך להקדים ולהגדיר כמה מושגים בהקשר לטרנספורמציה של הקובייה ולמודל בו אנו משתמשים כדי להציג את הקובייה </a:t>
            </a:r>
          </a:p>
          <a:p>
            <a:pPr marL="0" indent="0" rtl="1">
              <a:buNone/>
            </a:pPr>
            <a:r>
              <a:rPr lang="he-IL" sz="1800" dirty="0"/>
              <a:t>מודל התצוגה של הקובייה יהיה על ידי סימון צדדים (ולא צבעים) </a:t>
            </a:r>
            <a:endParaRPr lang="en-US" sz="1800" dirty="0"/>
          </a:p>
          <a:p>
            <a:pPr marL="0" indent="0" rtl="1">
              <a:buNone/>
            </a:pPr>
            <a:r>
              <a:rPr lang="he-IL" sz="1800" dirty="0"/>
              <a:t>האותיות מהקבוצה הבאה מסמנות צדדים של הקובייה </a:t>
            </a:r>
            <a:r>
              <a:rPr lang="en-US" sz="1800" dirty="0"/>
              <a:t>F,B,U,D,R,L</a:t>
            </a:r>
            <a:r>
              <a:rPr lang="he-IL" sz="1800" dirty="0"/>
              <a:t> ופירושם:</a:t>
            </a:r>
          </a:p>
          <a:p>
            <a:pPr marL="0" indent="0" rtl="1">
              <a:buNone/>
            </a:pPr>
            <a:r>
              <a:rPr lang="en-US" sz="1800" dirty="0"/>
              <a:t>F</a:t>
            </a:r>
            <a:r>
              <a:rPr lang="he-IL" sz="1800" dirty="0"/>
              <a:t> – </a:t>
            </a:r>
            <a:r>
              <a:rPr lang="en-US" sz="1800" dirty="0"/>
              <a:t>FRONT</a:t>
            </a:r>
            <a:r>
              <a:rPr lang="he-IL" sz="1800" dirty="0"/>
              <a:t> הצד החזותי של הקובייה </a:t>
            </a:r>
          </a:p>
          <a:p>
            <a:pPr marL="0" indent="0" rtl="1">
              <a:buNone/>
            </a:pPr>
            <a:r>
              <a:rPr lang="en-US" sz="1800" dirty="0"/>
              <a:t>B</a:t>
            </a:r>
            <a:r>
              <a:rPr lang="he-IL" sz="1800" dirty="0"/>
              <a:t> – </a:t>
            </a:r>
            <a:r>
              <a:rPr lang="en-US" sz="1800" dirty="0"/>
              <a:t>BACK </a:t>
            </a:r>
            <a:r>
              <a:rPr lang="he-IL" sz="1800" dirty="0"/>
              <a:t> הצד האחורי של הקובייה </a:t>
            </a:r>
          </a:p>
          <a:p>
            <a:pPr marL="0" indent="0" rtl="1">
              <a:buNone/>
            </a:pPr>
            <a:r>
              <a:rPr lang="en-US" sz="1800" dirty="0"/>
              <a:t>U</a:t>
            </a:r>
            <a:r>
              <a:rPr lang="he-IL" sz="1800" dirty="0"/>
              <a:t> – </a:t>
            </a:r>
            <a:r>
              <a:rPr lang="en-US" sz="1800" dirty="0"/>
              <a:t>UP </a:t>
            </a:r>
            <a:r>
              <a:rPr lang="he-IL" sz="1800" dirty="0"/>
              <a:t> הצד העליון של הקובייה </a:t>
            </a:r>
          </a:p>
          <a:p>
            <a:pPr marL="0" indent="0" rtl="1">
              <a:buNone/>
            </a:pPr>
            <a:r>
              <a:rPr lang="en-US" sz="1800" dirty="0"/>
              <a:t>D</a:t>
            </a:r>
            <a:r>
              <a:rPr lang="he-IL" sz="1800" dirty="0"/>
              <a:t> – </a:t>
            </a:r>
            <a:r>
              <a:rPr lang="en-US" sz="1800" dirty="0"/>
              <a:t>DOWN </a:t>
            </a:r>
            <a:r>
              <a:rPr lang="he-IL" sz="1800" dirty="0"/>
              <a:t> הצד התחתון של הקובייה </a:t>
            </a:r>
          </a:p>
          <a:p>
            <a:pPr marL="0" indent="0" rtl="1">
              <a:buNone/>
            </a:pPr>
            <a:r>
              <a:rPr lang="en-US" sz="1800" dirty="0"/>
              <a:t>R</a:t>
            </a:r>
            <a:r>
              <a:rPr lang="he-IL" sz="1800" dirty="0"/>
              <a:t> – </a:t>
            </a:r>
            <a:r>
              <a:rPr lang="en-US" sz="1800" dirty="0"/>
              <a:t>RIGHT</a:t>
            </a:r>
            <a:r>
              <a:rPr lang="he-IL" sz="1800" dirty="0"/>
              <a:t> הצד הימני של הקובייה </a:t>
            </a:r>
          </a:p>
          <a:p>
            <a:pPr marL="0" indent="0" rtl="1">
              <a:buNone/>
            </a:pPr>
            <a:r>
              <a:rPr lang="en-US" sz="1800" dirty="0"/>
              <a:t>L</a:t>
            </a:r>
            <a:r>
              <a:rPr lang="he-IL" sz="1800" dirty="0"/>
              <a:t> – </a:t>
            </a:r>
            <a:r>
              <a:rPr lang="en-US" sz="1800" dirty="0"/>
              <a:t>LEFT</a:t>
            </a:r>
            <a:r>
              <a:rPr lang="he-IL" sz="1800" dirty="0"/>
              <a:t> הצד השמאלי של הקובייה </a:t>
            </a:r>
            <a:endParaRPr lang="en-US" sz="1800" dirty="0"/>
          </a:p>
          <a:p>
            <a:pPr marL="0" indent="0" rtl="1">
              <a:buNone/>
            </a:pPr>
            <a:endParaRPr lang="he-IL" sz="1800" dirty="0"/>
          </a:p>
        </p:txBody>
      </p:sp>
      <p:sp>
        <p:nvSpPr>
          <p:cNvPr id="4" name="מציין מיקום של מספר שקופית 3">
            <a:extLst>
              <a:ext uri="{FF2B5EF4-FFF2-40B4-BE49-F238E27FC236}">
                <a16:creationId xmlns:a16="http://schemas.microsoft.com/office/drawing/2014/main" id="{7E84B3C5-E475-4F19-BB6C-DCFD3EF95589}"/>
              </a:ext>
            </a:extLst>
          </p:cNvPr>
          <p:cNvSpPr>
            <a:spLocks noGrp="1"/>
          </p:cNvSpPr>
          <p:nvPr>
            <p:ph type="sldNum" sz="quarter" idx="12"/>
          </p:nvPr>
        </p:nvSpPr>
        <p:spPr/>
        <p:txBody>
          <a:bodyPr/>
          <a:lstStyle/>
          <a:p>
            <a:fld id="{1CF2D47E-0AF1-4C27-801F-64E3E5BF7F72}" type="slidenum">
              <a:rPr lang="en-US" smtClean="0"/>
              <a:t>19</a:t>
            </a:fld>
            <a:endParaRPr lang="en-US"/>
          </a:p>
        </p:txBody>
      </p:sp>
      <p:pic>
        <p:nvPicPr>
          <p:cNvPr id="5" name="תמונה 4">
            <a:extLst>
              <a:ext uri="{FF2B5EF4-FFF2-40B4-BE49-F238E27FC236}">
                <a16:creationId xmlns:a16="http://schemas.microsoft.com/office/drawing/2014/main" id="{0B11143E-9FD7-4A5C-A3A1-603597C06DC3}"/>
              </a:ext>
            </a:extLst>
          </p:cNvPr>
          <p:cNvPicPr>
            <a:picLocks noChangeAspect="1"/>
          </p:cNvPicPr>
          <p:nvPr/>
        </p:nvPicPr>
        <p:blipFill>
          <a:blip r:embed="rId2"/>
          <a:stretch>
            <a:fillRect/>
          </a:stretch>
        </p:blipFill>
        <p:spPr>
          <a:xfrm>
            <a:off x="5295320" y="2018295"/>
            <a:ext cx="6253212" cy="3891264"/>
          </a:xfrm>
          <a:prstGeom prst="rect">
            <a:avLst/>
          </a:prstGeom>
        </p:spPr>
      </p:pic>
    </p:spTree>
    <p:extLst>
      <p:ext uri="{BB962C8B-B14F-4D97-AF65-F5344CB8AC3E}">
        <p14:creationId xmlns:p14="http://schemas.microsoft.com/office/powerpoint/2010/main" val="975940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3BC5E27-576D-42DB-8387-2F04FC6BB2B2}"/>
              </a:ext>
            </a:extLst>
          </p:cNvPr>
          <p:cNvSpPr>
            <a:spLocks noGrp="1"/>
          </p:cNvSpPr>
          <p:nvPr>
            <p:ph idx="1"/>
          </p:nvPr>
        </p:nvSpPr>
        <p:spPr>
          <a:xfrm>
            <a:off x="1445343" y="530941"/>
            <a:ext cx="10294374" cy="6037007"/>
          </a:xfrm>
        </p:spPr>
        <p:txBody>
          <a:bodyPr>
            <a:noAutofit/>
          </a:bodyPr>
          <a:lstStyle/>
          <a:p>
            <a:pPr marL="228600" lvl="1" indent="0" algn="r">
              <a:buNone/>
            </a:pPr>
            <a:r>
              <a:rPr lang="he-IL" i="1" u="sng" dirty="0">
                <a:solidFill>
                  <a:srgbClr val="FFFF00"/>
                </a:solidFill>
              </a:rPr>
              <a:t>קצת על הפרויקט: </a:t>
            </a:r>
          </a:p>
          <a:p>
            <a:pPr marL="228600" lvl="1" indent="0" algn="r">
              <a:buNone/>
            </a:pPr>
            <a:r>
              <a:rPr lang="he-IL" dirty="0"/>
              <a:t>התכונית תהוה ממשק לפתרון קובייה הונגרית בעזרת ראיה ממוחשבת.</a:t>
            </a:r>
          </a:p>
          <a:p>
            <a:pPr marL="228600" lvl="1" indent="0" algn="r">
              <a:buNone/>
            </a:pPr>
            <a:r>
              <a:rPr lang="he-IL" dirty="0"/>
              <a:t>המשתמש צריך ללכוד את המסך על כל אחד מצדדי הקובייה התוכנית תזהה את צבעי הקובייה בצורה סטטיסטית כך:</a:t>
            </a:r>
          </a:p>
          <a:p>
            <a:pPr marL="228600" lvl="1" indent="0" algn="r">
              <a:buNone/>
            </a:pPr>
            <a:r>
              <a:rPr lang="he-IL" dirty="0"/>
              <a:t>התוכנית תחלק את התמונה(צד כלשהו) ל – 3 שורות ו 3 עמודות ותוריד את החלקים השחורים של הקובייה על ידי </a:t>
            </a:r>
            <a:r>
              <a:rPr lang="he-IL" dirty="0" err="1"/>
              <a:t>פאדיינג</a:t>
            </a:r>
            <a:r>
              <a:rPr lang="he-IL" dirty="0"/>
              <a:t> לכל הצדדים כל חלק כזה התוכנית צריכה לזהות באיזה צבע מדובר - זיהו הצבעים יעשה כמבואר בהמשך.</a:t>
            </a:r>
          </a:p>
          <a:p>
            <a:pPr marL="228600" lvl="1" indent="0">
              <a:buNone/>
            </a:pPr>
            <a:r>
              <a:rPr lang="he-IL" dirty="0"/>
              <a:t>לאחר פעולה ארוכה זאת וזיהו בצורה הטובה ביותר  את הצבעים השלב הבא הוא פתרון הקובייה על ידי אלגוריתם </a:t>
            </a:r>
            <a:r>
              <a:rPr lang="en-US" dirty="0"/>
              <a:t>Two-Phase</a:t>
            </a:r>
            <a:endParaRPr lang="he-IL" dirty="0"/>
          </a:p>
          <a:p>
            <a:pPr marL="228600" lvl="1" indent="0" algn="r">
              <a:buNone/>
            </a:pPr>
            <a:endParaRPr lang="he-IL" dirty="0"/>
          </a:p>
          <a:p>
            <a:pPr marL="228600" lvl="1" indent="0" algn="l">
              <a:buNone/>
            </a:pPr>
            <a:r>
              <a:rPr lang="en-US" dirty="0"/>
              <a:t>The report summarizes the path to the Rubik's cube problem combined with computer vision in the first step and explains how to identify the color of each part of the cube by a special color recognition model. In the second step, we will explain the structure of the cube and how each side of the cube is presented in addition to the actions that can be performed on the cube</a:t>
            </a:r>
            <a:endParaRPr lang="he-IL" dirty="0"/>
          </a:p>
          <a:p>
            <a:pPr marL="228600" lvl="1" indent="0" algn="r">
              <a:buNone/>
            </a:pPr>
            <a:endParaRPr lang="he-IL" dirty="0"/>
          </a:p>
        </p:txBody>
      </p:sp>
      <p:sp>
        <p:nvSpPr>
          <p:cNvPr id="2" name="מציין מיקום של מספר שקופית 1">
            <a:extLst>
              <a:ext uri="{FF2B5EF4-FFF2-40B4-BE49-F238E27FC236}">
                <a16:creationId xmlns:a16="http://schemas.microsoft.com/office/drawing/2014/main" id="{7059BDA2-A8B5-4EF1-9582-E733009C688D}"/>
              </a:ext>
            </a:extLst>
          </p:cNvPr>
          <p:cNvSpPr>
            <a:spLocks noGrp="1"/>
          </p:cNvSpPr>
          <p:nvPr>
            <p:ph type="sldNum" sz="quarter" idx="12"/>
          </p:nvPr>
        </p:nvSpPr>
        <p:spPr/>
        <p:txBody>
          <a:bodyPr/>
          <a:lstStyle/>
          <a:p>
            <a:fld id="{1CF2D47E-0AF1-4C27-801F-64E3E5BF7F72}" type="slidenum">
              <a:rPr lang="en-US" smtClean="0"/>
              <a:t>2</a:t>
            </a:fld>
            <a:endParaRPr lang="en-US"/>
          </a:p>
        </p:txBody>
      </p:sp>
    </p:spTree>
    <p:extLst>
      <p:ext uri="{BB962C8B-B14F-4D97-AF65-F5344CB8AC3E}">
        <p14:creationId xmlns:p14="http://schemas.microsoft.com/office/powerpoint/2010/main" val="2240642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id="{F5661FC8-4531-46C7-B149-FD571A21797E}"/>
              </a:ext>
            </a:extLst>
          </p:cNvPr>
          <p:cNvSpPr>
            <a:spLocks noGrp="1"/>
          </p:cNvSpPr>
          <p:nvPr>
            <p:ph type="sldNum" sz="quarter" idx="12"/>
          </p:nvPr>
        </p:nvSpPr>
        <p:spPr/>
        <p:txBody>
          <a:bodyPr/>
          <a:lstStyle/>
          <a:p>
            <a:fld id="{1CF2D47E-0AF1-4C27-801F-64E3E5BF7F72}" type="slidenum">
              <a:rPr lang="en-US" smtClean="0"/>
              <a:t>20</a:t>
            </a:fld>
            <a:endParaRPr lang="en-US"/>
          </a:p>
        </p:txBody>
      </p:sp>
      <p:pic>
        <p:nvPicPr>
          <p:cNvPr id="13" name="תמונה 12">
            <a:extLst>
              <a:ext uri="{FF2B5EF4-FFF2-40B4-BE49-F238E27FC236}">
                <a16:creationId xmlns:a16="http://schemas.microsoft.com/office/drawing/2014/main" id="{58C45723-74FA-4131-9A1C-717DC3EA97CB}"/>
              </a:ext>
            </a:extLst>
          </p:cNvPr>
          <p:cNvPicPr>
            <a:picLocks noChangeAspect="1"/>
          </p:cNvPicPr>
          <p:nvPr/>
        </p:nvPicPr>
        <p:blipFill>
          <a:blip r:embed="rId2"/>
          <a:stretch>
            <a:fillRect/>
          </a:stretch>
        </p:blipFill>
        <p:spPr>
          <a:xfrm>
            <a:off x="1336266" y="1875700"/>
            <a:ext cx="4289885" cy="3605784"/>
          </a:xfrm>
          <a:prstGeom prst="rect">
            <a:avLst/>
          </a:prstGeom>
        </p:spPr>
      </p:pic>
      <p:pic>
        <p:nvPicPr>
          <p:cNvPr id="17" name="תמונה 16">
            <a:extLst>
              <a:ext uri="{FF2B5EF4-FFF2-40B4-BE49-F238E27FC236}">
                <a16:creationId xmlns:a16="http://schemas.microsoft.com/office/drawing/2014/main" id="{8B656871-6BF9-42B7-987D-05C9A8FB049B}"/>
              </a:ext>
            </a:extLst>
          </p:cNvPr>
          <p:cNvPicPr>
            <a:picLocks noChangeAspect="1"/>
          </p:cNvPicPr>
          <p:nvPr/>
        </p:nvPicPr>
        <p:blipFill>
          <a:blip r:embed="rId3"/>
          <a:stretch>
            <a:fillRect/>
          </a:stretch>
        </p:blipFill>
        <p:spPr>
          <a:xfrm>
            <a:off x="6096000" y="1875700"/>
            <a:ext cx="4872681" cy="3605784"/>
          </a:xfrm>
          <a:prstGeom prst="rect">
            <a:avLst/>
          </a:prstGeom>
        </p:spPr>
      </p:pic>
      <p:sp>
        <p:nvSpPr>
          <p:cNvPr id="8" name="כותרת 1">
            <a:extLst>
              <a:ext uri="{FF2B5EF4-FFF2-40B4-BE49-F238E27FC236}">
                <a16:creationId xmlns:a16="http://schemas.microsoft.com/office/drawing/2014/main" id="{98285246-78A6-4712-B04D-6F64F22631B4}"/>
              </a:ext>
            </a:extLst>
          </p:cNvPr>
          <p:cNvSpPr>
            <a:spLocks noGrp="1"/>
          </p:cNvSpPr>
          <p:nvPr>
            <p:ph type="title"/>
          </p:nvPr>
        </p:nvSpPr>
        <p:spPr>
          <a:xfrm>
            <a:off x="4183676" y="488883"/>
            <a:ext cx="4125178" cy="1135737"/>
          </a:xfrm>
        </p:spPr>
        <p:txBody>
          <a:bodyPr>
            <a:normAutofit/>
          </a:bodyPr>
          <a:lstStyle/>
          <a:p>
            <a:r>
              <a:rPr lang="he-IL" sz="3600" i="1" dirty="0">
                <a:solidFill>
                  <a:srgbClr val="FFFF00"/>
                </a:solidFill>
                <a:latin typeface="Franklin Gothic Heavy" panose="020B0903020102020204" pitchFamily="34" charset="0"/>
              </a:rPr>
              <a:t>אלגוריתם לפתרון הבעיה</a:t>
            </a:r>
            <a:r>
              <a:rPr lang="he-IL" sz="3600" i="1" kern="1200" dirty="0">
                <a:solidFill>
                  <a:srgbClr val="FFFF00"/>
                </a:solidFill>
                <a:effectLst/>
                <a:latin typeface="Franklin Gothic Heavy" panose="020B0903020102020204" pitchFamily="34" charset="0"/>
                <a:ea typeface="+mj-ea"/>
                <a:cs typeface="+mj-cs"/>
              </a:rPr>
              <a:t>:</a:t>
            </a:r>
            <a:endParaRPr lang="he-IL" sz="3600" dirty="0">
              <a:solidFill>
                <a:srgbClr val="FFFF00"/>
              </a:solidFill>
            </a:endParaRPr>
          </a:p>
        </p:txBody>
      </p:sp>
    </p:spTree>
    <p:extLst>
      <p:ext uri="{BB962C8B-B14F-4D97-AF65-F5344CB8AC3E}">
        <p14:creationId xmlns:p14="http://schemas.microsoft.com/office/powerpoint/2010/main" val="3248907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ציין מיקום תוכן 3">
            <a:extLst>
              <a:ext uri="{FF2B5EF4-FFF2-40B4-BE49-F238E27FC236}">
                <a16:creationId xmlns:a16="http://schemas.microsoft.com/office/drawing/2014/main" id="{9F1928CF-B256-4E07-808F-4151B8AAC8C7}"/>
              </a:ext>
            </a:extLst>
          </p:cNvPr>
          <p:cNvSpPr>
            <a:spLocks noGrp="1"/>
          </p:cNvSpPr>
          <p:nvPr>
            <p:ph idx="1"/>
          </p:nvPr>
        </p:nvSpPr>
        <p:spPr>
          <a:xfrm>
            <a:off x="1144590" y="2115665"/>
            <a:ext cx="5278066" cy="3979585"/>
          </a:xfrm>
        </p:spPr>
        <p:txBody>
          <a:bodyPr anchor="ctr">
            <a:normAutofit/>
          </a:bodyPr>
          <a:lstStyle/>
          <a:p>
            <a:pPr marL="0" indent="0">
              <a:buNone/>
            </a:pPr>
            <a:r>
              <a:rPr lang="he-IL" sz="2400" dirty="0"/>
              <a:t>כדי להציג סיבובי הקובייה על מנת להגיע לפתרונה נסמן קבוצת אותיות שמסמנות רוטציה שונה של הקובייה </a:t>
            </a:r>
            <a:r>
              <a:rPr lang="en-US" sz="2400" dirty="0"/>
              <a:t>A</a:t>
            </a:r>
            <a:r>
              <a:rPr lang="he-IL" sz="2400" dirty="0"/>
              <a:t>={</a:t>
            </a:r>
            <a:r>
              <a:rPr lang="en-US" sz="2400" dirty="0"/>
              <a:t>U,D,R,L,F,B</a:t>
            </a:r>
            <a:r>
              <a:rPr lang="he-IL" sz="2400" dirty="0"/>
              <a:t>} אלו הם סיבובי הקובייה בצד האות שמייצגת את הקובייה ב 90 מעלות עם כיוון השעון לדוגמא עבור </a:t>
            </a:r>
            <a:r>
              <a:rPr lang="en-US" sz="2400" dirty="0"/>
              <a:t>U</a:t>
            </a:r>
            <a:r>
              <a:rPr lang="he-IL" sz="2400" dirty="0"/>
              <a:t> הכוונה סובב את החלק העליון של הקובייה סיבוב אחד (90 מעלות) עם כיוון השעון כפי שמובא באיור.</a:t>
            </a:r>
          </a:p>
        </p:txBody>
      </p:sp>
      <p:sp>
        <p:nvSpPr>
          <p:cNvPr id="3" name="מציין מיקום של מספר שקופית 2">
            <a:extLst>
              <a:ext uri="{FF2B5EF4-FFF2-40B4-BE49-F238E27FC236}">
                <a16:creationId xmlns:a16="http://schemas.microsoft.com/office/drawing/2014/main" id="{92BD5438-9621-48CB-AA53-3F4C88A7422C}"/>
              </a:ext>
            </a:extLst>
          </p:cNvPr>
          <p:cNvSpPr>
            <a:spLocks noGrp="1"/>
          </p:cNvSpPr>
          <p:nvPr>
            <p:ph type="sldNum" sz="quarter" idx="12"/>
          </p:nvPr>
        </p:nvSpPr>
        <p:spPr/>
        <p:txBody>
          <a:bodyPr/>
          <a:lstStyle/>
          <a:p>
            <a:fld id="{1CF2D47E-0AF1-4C27-801F-64E3E5BF7F72}" type="slidenum">
              <a:rPr lang="en-US" smtClean="0"/>
              <a:t>21</a:t>
            </a:fld>
            <a:endParaRPr lang="en-US"/>
          </a:p>
        </p:txBody>
      </p:sp>
      <p:pic>
        <p:nvPicPr>
          <p:cNvPr id="5" name="תמונה 4">
            <a:extLst>
              <a:ext uri="{FF2B5EF4-FFF2-40B4-BE49-F238E27FC236}">
                <a16:creationId xmlns:a16="http://schemas.microsoft.com/office/drawing/2014/main" id="{135A99AC-DF40-49E4-84B0-1D30ADCFEAB0}"/>
              </a:ext>
            </a:extLst>
          </p:cNvPr>
          <p:cNvPicPr>
            <a:picLocks noChangeAspect="1"/>
          </p:cNvPicPr>
          <p:nvPr/>
        </p:nvPicPr>
        <p:blipFill>
          <a:blip r:embed="rId2"/>
          <a:stretch>
            <a:fillRect/>
          </a:stretch>
        </p:blipFill>
        <p:spPr>
          <a:xfrm>
            <a:off x="7083423" y="1303216"/>
            <a:ext cx="4397433" cy="1076108"/>
          </a:xfrm>
          <a:prstGeom prst="rect">
            <a:avLst/>
          </a:prstGeom>
        </p:spPr>
      </p:pic>
      <p:pic>
        <p:nvPicPr>
          <p:cNvPr id="8" name="תמונה 7">
            <a:extLst>
              <a:ext uri="{FF2B5EF4-FFF2-40B4-BE49-F238E27FC236}">
                <a16:creationId xmlns:a16="http://schemas.microsoft.com/office/drawing/2014/main" id="{E208D17A-5A77-465A-9B24-167B800625F3}"/>
              </a:ext>
            </a:extLst>
          </p:cNvPr>
          <p:cNvPicPr>
            <a:picLocks noChangeAspect="1"/>
          </p:cNvPicPr>
          <p:nvPr/>
        </p:nvPicPr>
        <p:blipFill rotWithShape="1">
          <a:blip r:embed="rId3"/>
          <a:srcRect t="8320"/>
          <a:stretch/>
        </p:blipFill>
        <p:spPr>
          <a:xfrm>
            <a:off x="8018010" y="3707894"/>
            <a:ext cx="2526394" cy="2518756"/>
          </a:xfrm>
          <a:prstGeom prst="rect">
            <a:avLst/>
          </a:prstGeom>
        </p:spPr>
      </p:pic>
      <p:sp>
        <p:nvSpPr>
          <p:cNvPr id="17" name="כותרת 1">
            <a:extLst>
              <a:ext uri="{FF2B5EF4-FFF2-40B4-BE49-F238E27FC236}">
                <a16:creationId xmlns:a16="http://schemas.microsoft.com/office/drawing/2014/main" id="{67406C12-92AD-470C-AD47-78AD044055E6}"/>
              </a:ext>
            </a:extLst>
          </p:cNvPr>
          <p:cNvSpPr>
            <a:spLocks noGrp="1"/>
          </p:cNvSpPr>
          <p:nvPr>
            <p:ph type="title"/>
          </p:nvPr>
        </p:nvSpPr>
        <p:spPr>
          <a:xfrm>
            <a:off x="2382704" y="1243587"/>
            <a:ext cx="4125178" cy="1135737"/>
          </a:xfrm>
        </p:spPr>
        <p:txBody>
          <a:bodyPr>
            <a:normAutofit/>
          </a:bodyPr>
          <a:lstStyle/>
          <a:p>
            <a:r>
              <a:rPr lang="he-IL" sz="3600" i="1" dirty="0">
                <a:solidFill>
                  <a:srgbClr val="FFFF00"/>
                </a:solidFill>
                <a:latin typeface="Franklin Gothic Heavy" panose="020B0903020102020204" pitchFamily="34" charset="0"/>
              </a:rPr>
              <a:t>אלגוריתם לפתרון הבעיה</a:t>
            </a:r>
            <a:r>
              <a:rPr lang="he-IL" sz="3600" i="1" kern="1200" dirty="0">
                <a:solidFill>
                  <a:srgbClr val="FFFF00"/>
                </a:solidFill>
                <a:effectLst/>
                <a:latin typeface="Franklin Gothic Heavy" panose="020B0903020102020204" pitchFamily="34" charset="0"/>
                <a:ea typeface="+mj-ea"/>
                <a:cs typeface="+mj-cs"/>
              </a:rPr>
              <a:t>:</a:t>
            </a:r>
            <a:endParaRPr lang="he-IL" sz="3600" dirty="0">
              <a:solidFill>
                <a:srgbClr val="FFFF00"/>
              </a:solidFill>
            </a:endParaRPr>
          </a:p>
        </p:txBody>
      </p:sp>
    </p:spTree>
    <p:extLst>
      <p:ext uri="{BB962C8B-B14F-4D97-AF65-F5344CB8AC3E}">
        <p14:creationId xmlns:p14="http://schemas.microsoft.com/office/powerpoint/2010/main" val="2207636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ציין מיקום תוכן 3">
            <a:extLst>
              <a:ext uri="{FF2B5EF4-FFF2-40B4-BE49-F238E27FC236}">
                <a16:creationId xmlns:a16="http://schemas.microsoft.com/office/drawing/2014/main" id="{9F1928CF-B256-4E07-808F-4151B8AAC8C7}"/>
              </a:ext>
            </a:extLst>
          </p:cNvPr>
          <p:cNvSpPr>
            <a:spLocks noGrp="1"/>
          </p:cNvSpPr>
          <p:nvPr>
            <p:ph idx="1"/>
          </p:nvPr>
        </p:nvSpPr>
        <p:spPr>
          <a:xfrm>
            <a:off x="1465662" y="1912782"/>
            <a:ext cx="5013378" cy="4051048"/>
          </a:xfrm>
        </p:spPr>
        <p:txBody>
          <a:bodyPr anchor="ctr">
            <a:noAutofit/>
          </a:bodyPr>
          <a:lstStyle/>
          <a:p>
            <a:pPr marL="0" indent="0">
              <a:buNone/>
            </a:pPr>
            <a:r>
              <a:rPr lang="he-IL" dirty="0"/>
              <a:t>בהמשך לשקופית קודמת נגדיר עוד קבוצה שהיא ממש כמו הקבוצה הקודמת רק השוני היחיד הוא שהפעם הכיוון של הרוטציה תהיה נגד כיוון השעון הקבוצה: </a:t>
            </a:r>
            <a:r>
              <a:rPr lang="en-US" dirty="0"/>
              <a:t>B</a:t>
            </a:r>
            <a:r>
              <a:rPr lang="he-IL" dirty="0"/>
              <a:t>={</a:t>
            </a:r>
            <a:r>
              <a:rPr lang="en-US" dirty="0"/>
              <a:t>U’,D’,R’,L’,F’,B’</a:t>
            </a:r>
            <a:r>
              <a:rPr lang="he-IL" dirty="0"/>
              <a:t>} אלו הם סיבובי הקובייה בצד האות שמייצגת את הקובייה ב 90 מעלות נגד כיוון השעון לדוגמא עבור </a:t>
            </a:r>
            <a:r>
              <a:rPr lang="en-US" dirty="0"/>
              <a:t>U’</a:t>
            </a:r>
            <a:r>
              <a:rPr lang="he-IL" dirty="0"/>
              <a:t> הכוונה סובב את החלק העליון של הקובייה סיבוב אחד (90 מעלות) נגד כיוון השעון כפי שמובא באיור.</a:t>
            </a:r>
          </a:p>
        </p:txBody>
      </p:sp>
      <p:sp>
        <p:nvSpPr>
          <p:cNvPr id="3" name="מציין מיקום של מספר שקופית 2">
            <a:extLst>
              <a:ext uri="{FF2B5EF4-FFF2-40B4-BE49-F238E27FC236}">
                <a16:creationId xmlns:a16="http://schemas.microsoft.com/office/drawing/2014/main" id="{76F026A0-E66D-4215-8B32-61B2DE4BDF98}"/>
              </a:ext>
            </a:extLst>
          </p:cNvPr>
          <p:cNvSpPr>
            <a:spLocks noGrp="1"/>
          </p:cNvSpPr>
          <p:nvPr>
            <p:ph type="sldNum" sz="quarter" idx="12"/>
          </p:nvPr>
        </p:nvSpPr>
        <p:spPr/>
        <p:txBody>
          <a:bodyPr/>
          <a:lstStyle/>
          <a:p>
            <a:fld id="{1CF2D47E-0AF1-4C27-801F-64E3E5BF7F72}" type="slidenum">
              <a:rPr lang="en-US" smtClean="0"/>
              <a:t>22</a:t>
            </a:fld>
            <a:endParaRPr lang="en-US"/>
          </a:p>
        </p:txBody>
      </p:sp>
      <p:pic>
        <p:nvPicPr>
          <p:cNvPr id="6" name="תמונה 5">
            <a:extLst>
              <a:ext uri="{FF2B5EF4-FFF2-40B4-BE49-F238E27FC236}">
                <a16:creationId xmlns:a16="http://schemas.microsoft.com/office/drawing/2014/main" id="{8D6E9906-5972-4992-AB3D-B506263EF685}"/>
              </a:ext>
            </a:extLst>
          </p:cNvPr>
          <p:cNvPicPr>
            <a:picLocks noChangeAspect="1"/>
          </p:cNvPicPr>
          <p:nvPr/>
        </p:nvPicPr>
        <p:blipFill>
          <a:blip r:embed="rId2"/>
          <a:stretch>
            <a:fillRect/>
          </a:stretch>
        </p:blipFill>
        <p:spPr>
          <a:xfrm>
            <a:off x="7083423" y="1260600"/>
            <a:ext cx="4397433" cy="1161339"/>
          </a:xfrm>
          <a:prstGeom prst="rect">
            <a:avLst/>
          </a:prstGeom>
        </p:spPr>
      </p:pic>
      <p:pic>
        <p:nvPicPr>
          <p:cNvPr id="5" name="תמונה 4">
            <a:extLst>
              <a:ext uri="{FF2B5EF4-FFF2-40B4-BE49-F238E27FC236}">
                <a16:creationId xmlns:a16="http://schemas.microsoft.com/office/drawing/2014/main" id="{5E4E3734-CDD3-4B74-9CDD-1FBD8E16353A}"/>
              </a:ext>
            </a:extLst>
          </p:cNvPr>
          <p:cNvPicPr>
            <a:picLocks noChangeAspect="1"/>
          </p:cNvPicPr>
          <p:nvPr/>
        </p:nvPicPr>
        <p:blipFill>
          <a:blip r:embed="rId3"/>
          <a:stretch>
            <a:fillRect/>
          </a:stretch>
        </p:blipFill>
        <p:spPr>
          <a:xfrm>
            <a:off x="8119387" y="3707894"/>
            <a:ext cx="2323640" cy="2518756"/>
          </a:xfrm>
          <a:prstGeom prst="rect">
            <a:avLst/>
          </a:prstGeom>
        </p:spPr>
      </p:pic>
      <p:sp>
        <p:nvSpPr>
          <p:cNvPr id="18" name="כותרת 1">
            <a:extLst>
              <a:ext uri="{FF2B5EF4-FFF2-40B4-BE49-F238E27FC236}">
                <a16:creationId xmlns:a16="http://schemas.microsoft.com/office/drawing/2014/main" id="{215C6493-379D-49A0-A0C6-21C2214B2854}"/>
              </a:ext>
            </a:extLst>
          </p:cNvPr>
          <p:cNvSpPr txBox="1">
            <a:spLocks/>
          </p:cNvSpPr>
          <p:nvPr/>
        </p:nvSpPr>
        <p:spPr>
          <a:xfrm>
            <a:off x="2490858" y="894170"/>
            <a:ext cx="4125178" cy="1135737"/>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he-IL" i="1" dirty="0">
                <a:solidFill>
                  <a:srgbClr val="FFFF00"/>
                </a:solidFill>
                <a:latin typeface="Franklin Gothic Heavy" panose="020B0903020102020204" pitchFamily="34" charset="0"/>
              </a:rPr>
              <a:t>אלגוריתם לפתרון הבעיה:</a:t>
            </a:r>
            <a:endParaRPr lang="he-IL" dirty="0">
              <a:solidFill>
                <a:srgbClr val="FFFF00"/>
              </a:solidFill>
            </a:endParaRPr>
          </a:p>
        </p:txBody>
      </p:sp>
    </p:spTree>
    <p:extLst>
      <p:ext uri="{BB962C8B-B14F-4D97-AF65-F5344CB8AC3E}">
        <p14:creationId xmlns:p14="http://schemas.microsoft.com/office/powerpoint/2010/main" val="4167804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ציין מיקום תוכן 3">
            <a:extLst>
              <a:ext uri="{FF2B5EF4-FFF2-40B4-BE49-F238E27FC236}">
                <a16:creationId xmlns:a16="http://schemas.microsoft.com/office/drawing/2014/main" id="{9F1928CF-B256-4E07-808F-4151B8AAC8C7}"/>
              </a:ext>
            </a:extLst>
          </p:cNvPr>
          <p:cNvSpPr>
            <a:spLocks noGrp="1"/>
          </p:cNvSpPr>
          <p:nvPr>
            <p:ph idx="1"/>
          </p:nvPr>
        </p:nvSpPr>
        <p:spPr>
          <a:xfrm>
            <a:off x="1169797" y="2006041"/>
            <a:ext cx="5278066" cy="3979585"/>
          </a:xfrm>
        </p:spPr>
        <p:txBody>
          <a:bodyPr anchor="ctr">
            <a:noAutofit/>
          </a:bodyPr>
          <a:lstStyle/>
          <a:p>
            <a:pPr marL="0" indent="0">
              <a:buNone/>
            </a:pPr>
            <a:r>
              <a:rPr lang="he-IL" dirty="0"/>
              <a:t>הקבוצה האחרונה שנגדיר היא רוטציה שלא חשוב כיוונה וההסבר הוא פשוט מכיוון שהקבוצה הזאת מסמנת 2 סיבובים בצד קובייה כלשהו (וזה לא משנה לאיזה כיוון תסובב אם אתה מסובב פעמיים ) של הקובייה </a:t>
            </a:r>
            <a:r>
              <a:rPr lang="en-US" dirty="0"/>
              <a:t>C</a:t>
            </a:r>
            <a:r>
              <a:rPr lang="he-IL" dirty="0"/>
              <a:t>={</a:t>
            </a:r>
            <a:r>
              <a:rPr lang="en-US" dirty="0"/>
              <a:t>U2,D2,R2,L2,F2,B2</a:t>
            </a:r>
            <a:r>
              <a:rPr lang="he-IL" dirty="0"/>
              <a:t>} אלו הם סיבובי הקובייה בצד האות שמייצגת את הקובייה ב 180 עבור </a:t>
            </a:r>
            <a:r>
              <a:rPr lang="en-US" dirty="0"/>
              <a:t>U2</a:t>
            </a:r>
            <a:r>
              <a:rPr lang="he-IL" dirty="0"/>
              <a:t> הכוונה סובב את החלק העליון של הקובייה 2 סיבובים כפי שמובא באיור.</a:t>
            </a:r>
          </a:p>
        </p:txBody>
      </p:sp>
      <p:sp>
        <p:nvSpPr>
          <p:cNvPr id="3" name="מציין מיקום של מספר שקופית 2">
            <a:extLst>
              <a:ext uri="{FF2B5EF4-FFF2-40B4-BE49-F238E27FC236}">
                <a16:creationId xmlns:a16="http://schemas.microsoft.com/office/drawing/2014/main" id="{09A1DD88-303A-4626-B431-53B25EFD018F}"/>
              </a:ext>
            </a:extLst>
          </p:cNvPr>
          <p:cNvSpPr>
            <a:spLocks noGrp="1"/>
          </p:cNvSpPr>
          <p:nvPr>
            <p:ph type="sldNum" sz="quarter" idx="12"/>
          </p:nvPr>
        </p:nvSpPr>
        <p:spPr/>
        <p:txBody>
          <a:bodyPr/>
          <a:lstStyle/>
          <a:p>
            <a:fld id="{1CF2D47E-0AF1-4C27-801F-64E3E5BF7F72}" type="slidenum">
              <a:rPr lang="en-US" smtClean="0"/>
              <a:t>23</a:t>
            </a:fld>
            <a:endParaRPr lang="en-US" dirty="0"/>
          </a:p>
        </p:txBody>
      </p:sp>
      <p:pic>
        <p:nvPicPr>
          <p:cNvPr id="6" name="תמונה 5">
            <a:extLst>
              <a:ext uri="{FF2B5EF4-FFF2-40B4-BE49-F238E27FC236}">
                <a16:creationId xmlns:a16="http://schemas.microsoft.com/office/drawing/2014/main" id="{06B6D874-360B-4327-B1C0-20122E2968A5}"/>
              </a:ext>
            </a:extLst>
          </p:cNvPr>
          <p:cNvPicPr>
            <a:picLocks noChangeAspect="1"/>
          </p:cNvPicPr>
          <p:nvPr/>
        </p:nvPicPr>
        <p:blipFill>
          <a:blip r:embed="rId2"/>
          <a:stretch>
            <a:fillRect/>
          </a:stretch>
        </p:blipFill>
        <p:spPr>
          <a:xfrm>
            <a:off x="7083423" y="1213065"/>
            <a:ext cx="4397433" cy="1256409"/>
          </a:xfrm>
          <a:prstGeom prst="rect">
            <a:avLst/>
          </a:prstGeom>
        </p:spPr>
      </p:pic>
      <p:pic>
        <p:nvPicPr>
          <p:cNvPr id="5" name="תמונה 4">
            <a:extLst>
              <a:ext uri="{FF2B5EF4-FFF2-40B4-BE49-F238E27FC236}">
                <a16:creationId xmlns:a16="http://schemas.microsoft.com/office/drawing/2014/main" id="{E9021237-AE93-4224-98E6-8BCCA616BA9B}"/>
              </a:ext>
            </a:extLst>
          </p:cNvPr>
          <p:cNvPicPr>
            <a:picLocks noChangeAspect="1"/>
          </p:cNvPicPr>
          <p:nvPr/>
        </p:nvPicPr>
        <p:blipFill>
          <a:blip r:embed="rId3"/>
          <a:stretch>
            <a:fillRect/>
          </a:stretch>
        </p:blipFill>
        <p:spPr>
          <a:xfrm>
            <a:off x="8092284" y="3707894"/>
            <a:ext cx="2377846" cy="2518756"/>
          </a:xfrm>
          <a:prstGeom prst="rect">
            <a:avLst/>
          </a:prstGeom>
        </p:spPr>
      </p:pic>
      <p:sp>
        <p:nvSpPr>
          <p:cNvPr id="18" name="כותרת 1">
            <a:extLst>
              <a:ext uri="{FF2B5EF4-FFF2-40B4-BE49-F238E27FC236}">
                <a16:creationId xmlns:a16="http://schemas.microsoft.com/office/drawing/2014/main" id="{F62DC2D8-AE10-45F7-91B3-C7D0DF4A1CDD}"/>
              </a:ext>
            </a:extLst>
          </p:cNvPr>
          <p:cNvSpPr>
            <a:spLocks noGrp="1"/>
          </p:cNvSpPr>
          <p:nvPr>
            <p:ph type="title"/>
          </p:nvPr>
        </p:nvSpPr>
        <p:spPr>
          <a:xfrm>
            <a:off x="2450504" y="872374"/>
            <a:ext cx="4125178" cy="1135737"/>
          </a:xfrm>
        </p:spPr>
        <p:txBody>
          <a:bodyPr>
            <a:normAutofit/>
          </a:bodyPr>
          <a:lstStyle/>
          <a:p>
            <a:r>
              <a:rPr lang="he-IL" i="1" dirty="0">
                <a:solidFill>
                  <a:srgbClr val="FFFF00"/>
                </a:solidFill>
                <a:latin typeface="Franklin Gothic Heavy" panose="020B0903020102020204" pitchFamily="34" charset="0"/>
              </a:rPr>
              <a:t>אלגוריתם לפתרון הבעיה</a:t>
            </a:r>
            <a:r>
              <a:rPr lang="he-IL" i="1" kern="1200" dirty="0">
                <a:solidFill>
                  <a:srgbClr val="FFFF00"/>
                </a:solidFill>
                <a:effectLst/>
                <a:latin typeface="Franklin Gothic Heavy" panose="020B0903020102020204" pitchFamily="34" charset="0"/>
                <a:ea typeface="+mj-ea"/>
                <a:cs typeface="+mj-cs"/>
              </a:rPr>
              <a:t>:</a:t>
            </a:r>
            <a:endParaRPr lang="he-IL" dirty="0">
              <a:solidFill>
                <a:srgbClr val="FFFF00"/>
              </a:solidFill>
            </a:endParaRPr>
          </a:p>
        </p:txBody>
      </p:sp>
    </p:spTree>
    <p:extLst>
      <p:ext uri="{BB962C8B-B14F-4D97-AF65-F5344CB8AC3E}">
        <p14:creationId xmlns:p14="http://schemas.microsoft.com/office/powerpoint/2010/main" val="63215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6CBCDE42-8001-440A-B3CF-567DE208BB94}"/>
              </a:ext>
            </a:extLst>
          </p:cNvPr>
          <p:cNvSpPr>
            <a:spLocks noGrp="1"/>
          </p:cNvSpPr>
          <p:nvPr>
            <p:ph idx="1"/>
          </p:nvPr>
        </p:nvSpPr>
        <p:spPr>
          <a:xfrm>
            <a:off x="1297208" y="612774"/>
            <a:ext cx="5808428" cy="3783987"/>
          </a:xfrm>
        </p:spPr>
        <p:txBody>
          <a:bodyPr anchor="t">
            <a:noAutofit/>
          </a:bodyPr>
          <a:lstStyle/>
          <a:p>
            <a:pPr marL="0" indent="0">
              <a:buNone/>
            </a:pPr>
            <a:r>
              <a:rPr lang="he-IL" sz="1800" dirty="0"/>
              <a:t>לסיכום לאחר שהמשתמש צילם את כל צדדי הקובייה על התוכנית להמיר כל צד למודל שהובא לעיל לפי הסימונים </a:t>
            </a:r>
            <a:r>
              <a:rPr lang="en-US" sz="1800" dirty="0"/>
              <a:t>U,D… </a:t>
            </a:r>
            <a:r>
              <a:rPr lang="he-IL" sz="1800" dirty="0"/>
              <a:t> וכן להתאים/להמיר כל צבע למיקום מסוים בקובייה כך שהסדר הוא : </a:t>
            </a:r>
            <a:r>
              <a:rPr lang="en-US" sz="1800" dirty="0"/>
              <a:t>U1-U9, R1-R9, F1-F9, D1-D9, L1-L9, B1-B9</a:t>
            </a:r>
            <a:r>
              <a:rPr lang="he-IL" sz="1800" dirty="0"/>
              <a:t> כלומר מתחילים מהצד העליון מהפינה השמאלית כמו שמובא באיור כל לפינה הימנית תחתונה וכך ממשיכים וכך ניתן לייצג קובייה במחרוזת.</a:t>
            </a:r>
          </a:p>
          <a:p>
            <a:pPr marL="0" indent="0">
              <a:buNone/>
            </a:pPr>
            <a:r>
              <a:rPr lang="he-IL" sz="1800" dirty="0"/>
              <a:t>קובייה מסודרת מיוצגת לפי המחרוזת הבאה: </a:t>
            </a:r>
            <a:r>
              <a:rPr lang="en-US" sz="1800" dirty="0"/>
              <a:t>"UUUUUUUUURRRRRRRRRFFFFFFFFFDDDDDDDDDLLLLLLLLLBBBBBBBBB"</a:t>
            </a:r>
          </a:p>
          <a:p>
            <a:pPr marL="0" indent="0">
              <a:buNone/>
            </a:pPr>
            <a:r>
              <a:rPr lang="he-IL" sz="1800" dirty="0"/>
              <a:t>קובייה שצריך לסובב אותה רק פעם אחת </a:t>
            </a:r>
            <a:r>
              <a:rPr lang="en-US" sz="1800" dirty="0"/>
              <a:t>U</a:t>
            </a:r>
            <a:r>
              <a:rPr lang="he-IL" sz="1800" dirty="0"/>
              <a:t> (כלומר אם נסובב אותה בחלקה העליון עם כיוון השעון 90 מעלות היא תהיה מסודרת ) מיוצגת לפי המחרוזת הבאה:</a:t>
            </a:r>
          </a:p>
          <a:p>
            <a:pPr marL="0" indent="0">
              <a:buNone/>
            </a:pPr>
            <a:r>
              <a:rPr lang="en-US" sz="1800" dirty="0"/>
              <a:t>"UUUUUUUUUFFFRRRRRRLLLFFFFFFDDDDDDDDDBBBLLLLLLRRRBBBBBB"</a:t>
            </a:r>
            <a:endParaRPr lang="he-IL" sz="1800" dirty="0"/>
          </a:p>
          <a:p>
            <a:pPr marL="0" indent="0">
              <a:buNone/>
            </a:pPr>
            <a:r>
              <a:rPr lang="he-IL" sz="1800" dirty="0"/>
              <a:t>האלגוריתם יחפש תמרונים כדי להגיע לפתרון מהיר ככל שניתן.</a:t>
            </a:r>
          </a:p>
          <a:p>
            <a:pPr marL="0" indent="0">
              <a:buNone/>
            </a:pPr>
            <a:endParaRPr lang="he-IL" sz="1800" dirty="0"/>
          </a:p>
          <a:p>
            <a:pPr marL="0" indent="0">
              <a:buNone/>
            </a:pPr>
            <a:endParaRPr lang="he-IL" sz="1800" dirty="0"/>
          </a:p>
          <a:p>
            <a:pPr marL="0" indent="0">
              <a:buNone/>
            </a:pPr>
            <a:endParaRPr lang="en-US" sz="1800" dirty="0"/>
          </a:p>
          <a:p>
            <a:pPr marL="0" indent="0">
              <a:buNone/>
            </a:pPr>
            <a:endParaRPr lang="en-US" sz="1800" dirty="0"/>
          </a:p>
          <a:p>
            <a:pPr marL="0" indent="0">
              <a:buNone/>
            </a:pPr>
            <a:endParaRPr lang="he-IL" sz="1800" dirty="0"/>
          </a:p>
        </p:txBody>
      </p:sp>
      <p:sp>
        <p:nvSpPr>
          <p:cNvPr id="4" name="מציין מיקום של מספר שקופית 3">
            <a:extLst>
              <a:ext uri="{FF2B5EF4-FFF2-40B4-BE49-F238E27FC236}">
                <a16:creationId xmlns:a16="http://schemas.microsoft.com/office/drawing/2014/main" id="{A02C54F4-3B37-4B6B-BA8A-99DAD7C3589E}"/>
              </a:ext>
            </a:extLst>
          </p:cNvPr>
          <p:cNvSpPr>
            <a:spLocks noGrp="1"/>
          </p:cNvSpPr>
          <p:nvPr>
            <p:ph type="sldNum" sz="quarter" idx="12"/>
          </p:nvPr>
        </p:nvSpPr>
        <p:spPr/>
        <p:txBody>
          <a:bodyPr/>
          <a:lstStyle/>
          <a:p>
            <a:fld id="{1CF2D47E-0AF1-4C27-801F-64E3E5BF7F72}" type="slidenum">
              <a:rPr lang="en-US" smtClean="0"/>
              <a:t>24</a:t>
            </a:fld>
            <a:endParaRPr lang="en-US"/>
          </a:p>
        </p:txBody>
      </p:sp>
      <p:pic>
        <p:nvPicPr>
          <p:cNvPr id="8" name="תמונה 7">
            <a:extLst>
              <a:ext uri="{FF2B5EF4-FFF2-40B4-BE49-F238E27FC236}">
                <a16:creationId xmlns:a16="http://schemas.microsoft.com/office/drawing/2014/main" id="{AC778A5F-4BE6-4C26-9C98-22925B43920E}"/>
              </a:ext>
            </a:extLst>
          </p:cNvPr>
          <p:cNvPicPr>
            <a:picLocks noChangeAspect="1"/>
          </p:cNvPicPr>
          <p:nvPr/>
        </p:nvPicPr>
        <p:blipFill rotWithShape="1">
          <a:blip r:embed="rId2"/>
          <a:srcRect r="19138" b="2"/>
          <a:stretch/>
        </p:blipFill>
        <p:spPr>
          <a:xfrm>
            <a:off x="7543717" y="1263417"/>
            <a:ext cx="3941064" cy="4096512"/>
          </a:xfrm>
          <a:prstGeom prst="rect">
            <a:avLst/>
          </a:prstGeom>
        </p:spPr>
      </p:pic>
      <p:sp>
        <p:nvSpPr>
          <p:cNvPr id="10" name="כותרת 1">
            <a:extLst>
              <a:ext uri="{FF2B5EF4-FFF2-40B4-BE49-F238E27FC236}">
                <a16:creationId xmlns:a16="http://schemas.microsoft.com/office/drawing/2014/main" id="{D1BD92C5-E7D1-4D36-B671-8610303AD322}"/>
              </a:ext>
            </a:extLst>
          </p:cNvPr>
          <p:cNvSpPr>
            <a:spLocks noGrp="1"/>
          </p:cNvSpPr>
          <p:nvPr>
            <p:ph type="title"/>
          </p:nvPr>
        </p:nvSpPr>
        <p:spPr>
          <a:xfrm>
            <a:off x="7105636" y="127680"/>
            <a:ext cx="4125178" cy="1135737"/>
          </a:xfrm>
        </p:spPr>
        <p:txBody>
          <a:bodyPr>
            <a:normAutofit/>
          </a:bodyPr>
          <a:lstStyle/>
          <a:p>
            <a:r>
              <a:rPr lang="he-IL" sz="3600" i="1" dirty="0">
                <a:solidFill>
                  <a:srgbClr val="FFFF00"/>
                </a:solidFill>
                <a:latin typeface="Franklin Gothic Heavy" panose="020B0903020102020204" pitchFamily="34" charset="0"/>
              </a:rPr>
              <a:t>אלגוריתם לפתרון הבעיה</a:t>
            </a:r>
            <a:r>
              <a:rPr lang="he-IL" sz="3600" i="1" kern="1200" dirty="0">
                <a:solidFill>
                  <a:srgbClr val="FFFF00"/>
                </a:solidFill>
                <a:effectLst/>
                <a:latin typeface="Franklin Gothic Heavy" panose="020B0903020102020204" pitchFamily="34" charset="0"/>
                <a:ea typeface="+mj-ea"/>
                <a:cs typeface="+mj-cs"/>
              </a:rPr>
              <a:t>:</a:t>
            </a:r>
            <a:endParaRPr lang="he-IL" sz="3600" dirty="0">
              <a:solidFill>
                <a:srgbClr val="FFFF00"/>
              </a:solidFill>
            </a:endParaRPr>
          </a:p>
        </p:txBody>
      </p:sp>
    </p:spTree>
    <p:extLst>
      <p:ext uri="{BB962C8B-B14F-4D97-AF65-F5344CB8AC3E}">
        <p14:creationId xmlns:p14="http://schemas.microsoft.com/office/powerpoint/2010/main" val="90433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33" name="Group 1032">
            <a:extLst>
              <a:ext uri="{FF2B5EF4-FFF2-40B4-BE49-F238E27FC236}">
                <a16:creationId xmlns:a16="http://schemas.microsoft.com/office/drawing/2014/main" id="{62C6D782-6B6F-4B4E-B92B-C8F13A0FED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34" name="Rectangle 1033">
              <a:extLst>
                <a:ext uri="{FF2B5EF4-FFF2-40B4-BE49-F238E27FC236}">
                  <a16:creationId xmlns:a16="http://schemas.microsoft.com/office/drawing/2014/main" id="{E9716FBC-9870-4321-B055-657F96DD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5" name="Picture 2">
              <a:extLst>
                <a:ext uri="{FF2B5EF4-FFF2-40B4-BE49-F238E27FC236}">
                  <a16:creationId xmlns:a16="http://schemas.microsoft.com/office/drawing/2014/main" id="{3720C802-2465-4EF6-9AED-E768D24605A6}"/>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1037" name="Group 1036">
            <a:extLst>
              <a:ext uri="{FF2B5EF4-FFF2-40B4-BE49-F238E27FC236}">
                <a16:creationId xmlns:a16="http://schemas.microsoft.com/office/drawing/2014/main" id="{6E532192-EB0D-43D0-8ACF-ABEBADC61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1779"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8" name="Rectangle 5">
              <a:extLst>
                <a:ext uri="{FF2B5EF4-FFF2-40B4-BE49-F238E27FC236}">
                  <a16:creationId xmlns:a16="http://schemas.microsoft.com/office/drawing/2014/main" id="{A61AEB4E-A65A-4890-AD09-C9ACFB0801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39" name="Freeform 6">
              <a:extLst>
                <a:ext uri="{FF2B5EF4-FFF2-40B4-BE49-F238E27FC236}">
                  <a16:creationId xmlns:a16="http://schemas.microsoft.com/office/drawing/2014/main" id="{528DE10F-D498-4BFB-8B2A-E06AAA1F48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0" name="Freeform 7">
              <a:extLst>
                <a:ext uri="{FF2B5EF4-FFF2-40B4-BE49-F238E27FC236}">
                  <a16:creationId xmlns:a16="http://schemas.microsoft.com/office/drawing/2014/main" id="{EA9A7A15-77B2-4771-B979-8F0E0626AC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1" name="Rectangle 8">
              <a:extLst>
                <a:ext uri="{FF2B5EF4-FFF2-40B4-BE49-F238E27FC236}">
                  <a16:creationId xmlns:a16="http://schemas.microsoft.com/office/drawing/2014/main" id="{91C3D14F-54C6-49E0-BB0E-DAEA3688A87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2" name="Freeform 9">
              <a:extLst>
                <a:ext uri="{FF2B5EF4-FFF2-40B4-BE49-F238E27FC236}">
                  <a16:creationId xmlns:a16="http://schemas.microsoft.com/office/drawing/2014/main" id="{693A8E0B-9819-41E1-979C-44F08FECF5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3" name="Freeform 10">
              <a:extLst>
                <a:ext uri="{FF2B5EF4-FFF2-40B4-BE49-F238E27FC236}">
                  <a16:creationId xmlns:a16="http://schemas.microsoft.com/office/drawing/2014/main" id="{31C3E5DB-A7A3-4EAE-9026-F9B8F12EC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4" name="Freeform 11">
              <a:extLst>
                <a:ext uri="{FF2B5EF4-FFF2-40B4-BE49-F238E27FC236}">
                  <a16:creationId xmlns:a16="http://schemas.microsoft.com/office/drawing/2014/main" id="{DCA25288-1A1B-4F47-B482-9A847602E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5" name="Freeform 12">
              <a:extLst>
                <a:ext uri="{FF2B5EF4-FFF2-40B4-BE49-F238E27FC236}">
                  <a16:creationId xmlns:a16="http://schemas.microsoft.com/office/drawing/2014/main" id="{14B443AB-E1B9-4C40-BA70-8F6CAD01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6" name="Freeform 13">
              <a:extLst>
                <a:ext uri="{FF2B5EF4-FFF2-40B4-BE49-F238E27FC236}">
                  <a16:creationId xmlns:a16="http://schemas.microsoft.com/office/drawing/2014/main" id="{85A198B7-B595-43D6-828B-3A6D85322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7" name="Freeform 14">
              <a:extLst>
                <a:ext uri="{FF2B5EF4-FFF2-40B4-BE49-F238E27FC236}">
                  <a16:creationId xmlns:a16="http://schemas.microsoft.com/office/drawing/2014/main" id="{F310B986-AB70-4FCE-85CC-A7FB750ABD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8" name="Freeform 15">
              <a:extLst>
                <a:ext uri="{FF2B5EF4-FFF2-40B4-BE49-F238E27FC236}">
                  <a16:creationId xmlns:a16="http://schemas.microsoft.com/office/drawing/2014/main" id="{58F94A36-E150-4C70-87E6-89E6368F1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9" name="Freeform 16">
              <a:extLst>
                <a:ext uri="{FF2B5EF4-FFF2-40B4-BE49-F238E27FC236}">
                  <a16:creationId xmlns:a16="http://schemas.microsoft.com/office/drawing/2014/main" id="{885088E1-2931-4D8D-869D-72334C5961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0" name="Freeform 17">
              <a:extLst>
                <a:ext uri="{FF2B5EF4-FFF2-40B4-BE49-F238E27FC236}">
                  <a16:creationId xmlns:a16="http://schemas.microsoft.com/office/drawing/2014/main" id="{7AE9D160-3F56-4C52-9ED9-A6BAAA329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1" name="Freeform 18">
              <a:extLst>
                <a:ext uri="{FF2B5EF4-FFF2-40B4-BE49-F238E27FC236}">
                  <a16:creationId xmlns:a16="http://schemas.microsoft.com/office/drawing/2014/main" id="{79F3F7A1-0C51-41DA-9DA6-8E90E3E35A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2" name="Freeform 19">
              <a:extLst>
                <a:ext uri="{FF2B5EF4-FFF2-40B4-BE49-F238E27FC236}">
                  <a16:creationId xmlns:a16="http://schemas.microsoft.com/office/drawing/2014/main" id="{DD9A2A46-D55F-4922-A01B-3F8DBED62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3" name="Freeform 20">
              <a:extLst>
                <a:ext uri="{FF2B5EF4-FFF2-40B4-BE49-F238E27FC236}">
                  <a16:creationId xmlns:a16="http://schemas.microsoft.com/office/drawing/2014/main" id="{0AA17DFB-AEBE-4499-865B-B703812442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4" name="Freeform 21">
              <a:extLst>
                <a:ext uri="{FF2B5EF4-FFF2-40B4-BE49-F238E27FC236}">
                  <a16:creationId xmlns:a16="http://schemas.microsoft.com/office/drawing/2014/main" id="{057EE8DA-45A6-49F5-8818-666095A684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5" name="Freeform 22">
              <a:extLst>
                <a:ext uri="{FF2B5EF4-FFF2-40B4-BE49-F238E27FC236}">
                  <a16:creationId xmlns:a16="http://schemas.microsoft.com/office/drawing/2014/main" id="{8ADAA219-132F-41F3-BFAB-896804CF9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6" name="Freeform 23">
              <a:extLst>
                <a:ext uri="{FF2B5EF4-FFF2-40B4-BE49-F238E27FC236}">
                  <a16:creationId xmlns:a16="http://schemas.microsoft.com/office/drawing/2014/main" id="{0593EFB1-DC77-417B-B5BC-0900A29F86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7" name="Freeform 24">
              <a:extLst>
                <a:ext uri="{FF2B5EF4-FFF2-40B4-BE49-F238E27FC236}">
                  <a16:creationId xmlns:a16="http://schemas.microsoft.com/office/drawing/2014/main" id="{95C9F90E-2399-40F1-BB67-3EEDFC360A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8" name="Freeform 25">
              <a:extLst>
                <a:ext uri="{FF2B5EF4-FFF2-40B4-BE49-F238E27FC236}">
                  <a16:creationId xmlns:a16="http://schemas.microsoft.com/office/drawing/2014/main" id="{59635033-7842-47F7-869E-EB54B03BE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9" name="Freeform 26">
              <a:extLst>
                <a:ext uri="{FF2B5EF4-FFF2-40B4-BE49-F238E27FC236}">
                  <a16:creationId xmlns:a16="http://schemas.microsoft.com/office/drawing/2014/main" id="{06710716-F4FF-4D2D-BD4D-3A1C29D5DA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0" name="Freeform 27">
              <a:extLst>
                <a:ext uri="{FF2B5EF4-FFF2-40B4-BE49-F238E27FC236}">
                  <a16:creationId xmlns:a16="http://schemas.microsoft.com/office/drawing/2014/main" id="{DD91BF26-5487-4130-87F9-0B56EA0B06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1" name="Freeform 28">
              <a:extLst>
                <a:ext uri="{FF2B5EF4-FFF2-40B4-BE49-F238E27FC236}">
                  <a16:creationId xmlns:a16="http://schemas.microsoft.com/office/drawing/2014/main" id="{DCAE746E-F56B-4E02-A50E-358503AB5F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2" name="Freeform 29">
              <a:extLst>
                <a:ext uri="{FF2B5EF4-FFF2-40B4-BE49-F238E27FC236}">
                  <a16:creationId xmlns:a16="http://schemas.microsoft.com/office/drawing/2014/main" id="{81DB5307-35A1-4FFB-A8E6-C6AB7703A8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3" name="Freeform 30">
              <a:extLst>
                <a:ext uri="{FF2B5EF4-FFF2-40B4-BE49-F238E27FC236}">
                  <a16:creationId xmlns:a16="http://schemas.microsoft.com/office/drawing/2014/main" id="{052F6C49-049E-4FBC-A090-64B559CC10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4" name="Freeform 31">
              <a:extLst>
                <a:ext uri="{FF2B5EF4-FFF2-40B4-BE49-F238E27FC236}">
                  <a16:creationId xmlns:a16="http://schemas.microsoft.com/office/drawing/2014/main" id="{B520037F-DF6D-49C9-937E-D7617F8DC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5" name="Freeform 32">
              <a:extLst>
                <a:ext uri="{FF2B5EF4-FFF2-40B4-BE49-F238E27FC236}">
                  <a16:creationId xmlns:a16="http://schemas.microsoft.com/office/drawing/2014/main" id="{D65483B0-4562-4071-8E79-BFF7E3407B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6" name="Rectangle 33">
              <a:extLst>
                <a:ext uri="{FF2B5EF4-FFF2-40B4-BE49-F238E27FC236}">
                  <a16:creationId xmlns:a16="http://schemas.microsoft.com/office/drawing/2014/main" id="{B537F264-B801-4F97-8091-41E16CA52F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67" name="Freeform 34">
              <a:extLst>
                <a:ext uri="{FF2B5EF4-FFF2-40B4-BE49-F238E27FC236}">
                  <a16:creationId xmlns:a16="http://schemas.microsoft.com/office/drawing/2014/main" id="{CF0D86E0-647F-437F-AA71-72A789B0D2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8" name="Freeform 35">
              <a:extLst>
                <a:ext uri="{FF2B5EF4-FFF2-40B4-BE49-F238E27FC236}">
                  <a16:creationId xmlns:a16="http://schemas.microsoft.com/office/drawing/2014/main" id="{D72C3866-21D1-48D0-899E-938892FF3D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9" name="Freeform 36">
              <a:extLst>
                <a:ext uri="{FF2B5EF4-FFF2-40B4-BE49-F238E27FC236}">
                  <a16:creationId xmlns:a16="http://schemas.microsoft.com/office/drawing/2014/main" id="{4E94AC39-CDCB-4B11-BE08-FABED0C00F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0" name="Freeform 37">
              <a:extLst>
                <a:ext uri="{FF2B5EF4-FFF2-40B4-BE49-F238E27FC236}">
                  <a16:creationId xmlns:a16="http://schemas.microsoft.com/office/drawing/2014/main" id="{29C7F939-61B9-467B-AC85-C146594B80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1" name="Freeform 38">
              <a:extLst>
                <a:ext uri="{FF2B5EF4-FFF2-40B4-BE49-F238E27FC236}">
                  <a16:creationId xmlns:a16="http://schemas.microsoft.com/office/drawing/2014/main" id="{0B851A48-E333-49BD-8150-3E207F2F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2" name="Freeform 39">
              <a:extLst>
                <a:ext uri="{FF2B5EF4-FFF2-40B4-BE49-F238E27FC236}">
                  <a16:creationId xmlns:a16="http://schemas.microsoft.com/office/drawing/2014/main" id="{1CD0C878-A6ED-44A0-972F-164829F382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3" name="Freeform 40">
              <a:extLst>
                <a:ext uri="{FF2B5EF4-FFF2-40B4-BE49-F238E27FC236}">
                  <a16:creationId xmlns:a16="http://schemas.microsoft.com/office/drawing/2014/main" id="{1C236544-42D8-4A88-B600-6B8B20FFB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4" name="Freeform 41">
              <a:extLst>
                <a:ext uri="{FF2B5EF4-FFF2-40B4-BE49-F238E27FC236}">
                  <a16:creationId xmlns:a16="http://schemas.microsoft.com/office/drawing/2014/main" id="{C9FF2C0E-61EA-45E6-8C93-270B51918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5" name="Freeform 42">
              <a:extLst>
                <a:ext uri="{FF2B5EF4-FFF2-40B4-BE49-F238E27FC236}">
                  <a16:creationId xmlns:a16="http://schemas.microsoft.com/office/drawing/2014/main" id="{654F9C3F-E635-4E7B-BF8F-87BF60C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6" name="Freeform 43">
              <a:extLst>
                <a:ext uri="{FF2B5EF4-FFF2-40B4-BE49-F238E27FC236}">
                  <a16:creationId xmlns:a16="http://schemas.microsoft.com/office/drawing/2014/main" id="{ACCA7548-833A-4EEC-91F2-BB9687E3CE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7" name="Freeform 44">
              <a:extLst>
                <a:ext uri="{FF2B5EF4-FFF2-40B4-BE49-F238E27FC236}">
                  <a16:creationId xmlns:a16="http://schemas.microsoft.com/office/drawing/2014/main" id="{F895F203-B2FD-49FE-A865-269B367A4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8" name="Rectangle 45">
              <a:extLst>
                <a:ext uri="{FF2B5EF4-FFF2-40B4-BE49-F238E27FC236}">
                  <a16:creationId xmlns:a16="http://schemas.microsoft.com/office/drawing/2014/main" id="{84D9CCFF-23CD-4209-B238-57DDF091A6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79" name="Freeform 46">
              <a:extLst>
                <a:ext uri="{FF2B5EF4-FFF2-40B4-BE49-F238E27FC236}">
                  <a16:creationId xmlns:a16="http://schemas.microsoft.com/office/drawing/2014/main" id="{190495CD-E216-4AF5-9038-D7807B63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0" name="Freeform 47">
              <a:extLst>
                <a:ext uri="{FF2B5EF4-FFF2-40B4-BE49-F238E27FC236}">
                  <a16:creationId xmlns:a16="http://schemas.microsoft.com/office/drawing/2014/main" id="{6E2B5DDB-234E-47ED-9F32-83C6D5EEEB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1" name="Freeform 48">
              <a:extLst>
                <a:ext uri="{FF2B5EF4-FFF2-40B4-BE49-F238E27FC236}">
                  <a16:creationId xmlns:a16="http://schemas.microsoft.com/office/drawing/2014/main" id="{9DB1F0CB-D565-4DF9-BA3F-7CE9F18B4F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2" name="Freeform 49">
              <a:extLst>
                <a:ext uri="{FF2B5EF4-FFF2-40B4-BE49-F238E27FC236}">
                  <a16:creationId xmlns:a16="http://schemas.microsoft.com/office/drawing/2014/main" id="{552F47B4-D0D5-4075-BD00-7145B6F205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3" name="Freeform 50">
              <a:extLst>
                <a:ext uri="{FF2B5EF4-FFF2-40B4-BE49-F238E27FC236}">
                  <a16:creationId xmlns:a16="http://schemas.microsoft.com/office/drawing/2014/main" id="{F57CAD52-0B84-4068-BFD9-B48B16AFEE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4" name="Freeform 51">
              <a:extLst>
                <a:ext uri="{FF2B5EF4-FFF2-40B4-BE49-F238E27FC236}">
                  <a16:creationId xmlns:a16="http://schemas.microsoft.com/office/drawing/2014/main" id="{62E09F5E-A24D-4628-A8CB-143556FB9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5" name="Freeform 52">
              <a:extLst>
                <a:ext uri="{FF2B5EF4-FFF2-40B4-BE49-F238E27FC236}">
                  <a16:creationId xmlns:a16="http://schemas.microsoft.com/office/drawing/2014/main" id="{C547CC76-FB8C-43B1-A625-F694184D9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6" name="Freeform 53">
              <a:extLst>
                <a:ext uri="{FF2B5EF4-FFF2-40B4-BE49-F238E27FC236}">
                  <a16:creationId xmlns:a16="http://schemas.microsoft.com/office/drawing/2014/main" id="{E86CE93B-A557-46C2-B87E-81C1E0E936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7" name="Freeform 54">
              <a:extLst>
                <a:ext uri="{FF2B5EF4-FFF2-40B4-BE49-F238E27FC236}">
                  <a16:creationId xmlns:a16="http://schemas.microsoft.com/office/drawing/2014/main" id="{7220D106-C5C0-4A39-909A-A11F3E246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8" name="Freeform 55">
              <a:extLst>
                <a:ext uri="{FF2B5EF4-FFF2-40B4-BE49-F238E27FC236}">
                  <a16:creationId xmlns:a16="http://schemas.microsoft.com/office/drawing/2014/main" id="{195044AA-79D9-4142-8865-9A4B4E808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9" name="Freeform 56">
              <a:extLst>
                <a:ext uri="{FF2B5EF4-FFF2-40B4-BE49-F238E27FC236}">
                  <a16:creationId xmlns:a16="http://schemas.microsoft.com/office/drawing/2014/main" id="{BBFC5CFA-482C-4B45-87A7-C44F773CC6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0" name="Freeform 57">
              <a:extLst>
                <a:ext uri="{FF2B5EF4-FFF2-40B4-BE49-F238E27FC236}">
                  <a16:creationId xmlns:a16="http://schemas.microsoft.com/office/drawing/2014/main" id="{79BEC615-03E2-4F7F-A457-0CDA565AD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1" name="Freeform 58">
              <a:extLst>
                <a:ext uri="{FF2B5EF4-FFF2-40B4-BE49-F238E27FC236}">
                  <a16:creationId xmlns:a16="http://schemas.microsoft.com/office/drawing/2014/main" id="{20E56620-58EC-4785-BA5E-2E40F40BC9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כותרת 1">
            <a:extLst>
              <a:ext uri="{FF2B5EF4-FFF2-40B4-BE49-F238E27FC236}">
                <a16:creationId xmlns:a16="http://schemas.microsoft.com/office/drawing/2014/main" id="{E3718E22-B96D-6848-44CE-4DF6FD30532F}"/>
              </a:ext>
            </a:extLst>
          </p:cNvPr>
          <p:cNvSpPr>
            <a:spLocks noGrp="1"/>
          </p:cNvSpPr>
          <p:nvPr>
            <p:ph type="title"/>
          </p:nvPr>
        </p:nvSpPr>
        <p:spPr>
          <a:xfrm>
            <a:off x="5491209" y="618518"/>
            <a:ext cx="5877676" cy="1478570"/>
          </a:xfrm>
        </p:spPr>
        <p:txBody>
          <a:bodyPr>
            <a:normAutofit/>
          </a:bodyPr>
          <a:lstStyle/>
          <a:p>
            <a:pPr algn="r"/>
            <a:r>
              <a:rPr lang="he-IL" dirty="0"/>
              <a:t>תהליך קידוד הפרויקט </a:t>
            </a:r>
          </a:p>
        </p:txBody>
      </p:sp>
      <p:pic>
        <p:nvPicPr>
          <p:cNvPr id="10" name="תמונה 9">
            <a:extLst>
              <a:ext uri="{FF2B5EF4-FFF2-40B4-BE49-F238E27FC236}">
                <a16:creationId xmlns:a16="http://schemas.microsoft.com/office/drawing/2014/main" id="{1FE32CBA-46CB-6599-E696-41CDF98940DA}"/>
              </a:ext>
            </a:extLst>
          </p:cNvPr>
          <p:cNvPicPr>
            <a:picLocks noChangeAspect="1"/>
          </p:cNvPicPr>
          <p:nvPr/>
        </p:nvPicPr>
        <p:blipFill rotWithShape="1">
          <a:blip r:embed="rId4">
            <a:extLst>
              <a:ext uri="{28A0092B-C50C-407E-A947-70E740481C1C}">
                <a14:useLocalDpi xmlns:a14="http://schemas.microsoft.com/office/drawing/2010/main" val="0"/>
              </a:ext>
            </a:extLst>
          </a:blip>
          <a:srcRect t="24415" r="1" b="15590"/>
          <a:stretch/>
        </p:blipFill>
        <p:spPr>
          <a:xfrm>
            <a:off x="20" y="1"/>
            <a:ext cx="4635563" cy="2276475"/>
          </a:xfrm>
          <a:custGeom>
            <a:avLst/>
            <a:gdLst/>
            <a:ahLst/>
            <a:cxnLst/>
            <a:rect l="l" t="t" r="r" b="b"/>
            <a:pathLst>
              <a:path w="4635583" h="3427413">
                <a:moveTo>
                  <a:pt x="0" y="0"/>
                </a:moveTo>
                <a:lnTo>
                  <a:pt x="4635583" y="0"/>
                </a:lnTo>
                <a:lnTo>
                  <a:pt x="4635583" y="3427413"/>
                </a:lnTo>
                <a:lnTo>
                  <a:pt x="0" y="3427413"/>
                </a:lnTo>
                <a:close/>
              </a:path>
            </a:pathLst>
          </a:custGeom>
        </p:spPr>
      </p:pic>
      <p:pic>
        <p:nvPicPr>
          <p:cNvPr id="8" name="תמונה 7" descr="תמונה שמכילה טקסט&#10;&#10;התיאור נוצר באופן אוטומטי">
            <a:extLst>
              <a:ext uri="{FF2B5EF4-FFF2-40B4-BE49-F238E27FC236}">
                <a16:creationId xmlns:a16="http://schemas.microsoft.com/office/drawing/2014/main" id="{19725132-AF5A-2664-5570-7CAAAE124FC0}"/>
              </a:ext>
            </a:extLst>
          </p:cNvPr>
          <p:cNvPicPr>
            <a:picLocks noChangeAspect="1"/>
          </p:cNvPicPr>
          <p:nvPr/>
        </p:nvPicPr>
        <p:blipFill rotWithShape="1">
          <a:blip r:embed="rId5">
            <a:extLst>
              <a:ext uri="{28A0092B-C50C-407E-A947-70E740481C1C}">
                <a14:useLocalDpi xmlns:a14="http://schemas.microsoft.com/office/drawing/2010/main" val="0"/>
              </a:ext>
            </a:extLst>
          </a:blip>
          <a:srcRect t="43182" r="1" b="7504"/>
          <a:stretch/>
        </p:blipFill>
        <p:spPr>
          <a:xfrm>
            <a:off x="20" y="2285999"/>
            <a:ext cx="4635563" cy="2286001"/>
          </a:xfrm>
          <a:custGeom>
            <a:avLst/>
            <a:gdLst/>
            <a:ahLst/>
            <a:cxnLst/>
            <a:rect l="l" t="t" r="r" b="b"/>
            <a:pathLst>
              <a:path w="4635583" h="3430587">
                <a:moveTo>
                  <a:pt x="0" y="0"/>
                </a:moveTo>
                <a:lnTo>
                  <a:pt x="4635583" y="0"/>
                </a:lnTo>
                <a:lnTo>
                  <a:pt x="4635583" y="3430587"/>
                </a:lnTo>
                <a:lnTo>
                  <a:pt x="0" y="3430587"/>
                </a:lnTo>
                <a:close/>
              </a:path>
            </a:pathLst>
          </a:custGeom>
        </p:spPr>
      </p:pic>
      <p:cxnSp>
        <p:nvCxnSpPr>
          <p:cNvPr id="1093" name="Straight Connector 1092">
            <a:extLst>
              <a:ext uri="{FF2B5EF4-FFF2-40B4-BE49-F238E27FC236}">
                <a16:creationId xmlns:a16="http://schemas.microsoft.com/office/drawing/2014/main" id="{3CFEBF73-2875-4126-A90D-ABB6BBFEAD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286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pic>
        <p:nvPicPr>
          <p:cNvPr id="1028" name="Picture 4" descr="How to install OpenCV (CV2) on Ubuntu 16.04/18.04 - OSETC TECH">
            <a:extLst>
              <a:ext uri="{FF2B5EF4-FFF2-40B4-BE49-F238E27FC236}">
                <a16:creationId xmlns:a16="http://schemas.microsoft.com/office/drawing/2014/main" id="{117D8AD2-EAD6-318F-B9FC-EE28C3963F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930" r="9578" b="-1"/>
          <a:stretch/>
        </p:blipFill>
        <p:spPr bwMode="auto">
          <a:xfrm>
            <a:off x="20" y="4572000"/>
            <a:ext cx="4635563" cy="2286001"/>
          </a:xfrm>
          <a:custGeom>
            <a:avLst/>
            <a:gdLst/>
            <a:ahLst/>
            <a:cxnLst/>
            <a:rect l="l" t="t" r="r" b="b"/>
            <a:pathLst>
              <a:path w="4635583" h="3430587">
                <a:moveTo>
                  <a:pt x="0" y="0"/>
                </a:moveTo>
                <a:lnTo>
                  <a:pt x="4635583" y="0"/>
                </a:lnTo>
                <a:lnTo>
                  <a:pt x="4635583" y="3430587"/>
                </a:lnTo>
                <a:lnTo>
                  <a:pt x="0" y="3430587"/>
                </a:lnTo>
                <a:close/>
              </a:path>
            </a:pathLst>
          </a:custGeom>
          <a:noFill/>
          <a:extLst>
            <a:ext uri="{909E8E84-426E-40DD-AFC4-6F175D3DCCD1}">
              <a14:hiddenFill xmlns:a14="http://schemas.microsoft.com/office/drawing/2010/main">
                <a:solidFill>
                  <a:srgbClr val="FFFFFF"/>
                </a:solidFill>
              </a14:hiddenFill>
            </a:ext>
          </a:extLst>
        </p:spPr>
      </p:pic>
      <p:cxnSp>
        <p:nvCxnSpPr>
          <p:cNvPr id="1095" name="Straight Connector 1094">
            <a:extLst>
              <a:ext uri="{FF2B5EF4-FFF2-40B4-BE49-F238E27FC236}">
                <a16:creationId xmlns:a16="http://schemas.microsoft.com/office/drawing/2014/main" id="{0F167419-5C1C-40BD-B9C4-75CFC65088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72000"/>
            <a:ext cx="4635583"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1097" name="Straight Connector 1096">
            <a:extLst>
              <a:ext uri="{FF2B5EF4-FFF2-40B4-BE49-F238E27FC236}">
                <a16:creationId xmlns:a16="http://schemas.microsoft.com/office/drawing/2014/main" id="{AFCD9A95-E405-4952-A0CF-6EAF80F970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2483"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3" name="מציין מיקום תוכן 2">
            <a:extLst>
              <a:ext uri="{FF2B5EF4-FFF2-40B4-BE49-F238E27FC236}">
                <a16:creationId xmlns:a16="http://schemas.microsoft.com/office/drawing/2014/main" id="{B9C1269C-84E7-6F39-BB9B-4E6AADE7B882}"/>
              </a:ext>
            </a:extLst>
          </p:cNvPr>
          <p:cNvSpPr>
            <a:spLocks noGrp="1"/>
          </p:cNvSpPr>
          <p:nvPr>
            <p:ph idx="1"/>
          </p:nvPr>
        </p:nvSpPr>
        <p:spPr>
          <a:xfrm>
            <a:off x="5015343" y="1938338"/>
            <a:ext cx="6353544" cy="3417887"/>
          </a:xfrm>
        </p:spPr>
        <p:txBody>
          <a:bodyPr>
            <a:normAutofit/>
          </a:bodyPr>
          <a:lstStyle/>
          <a:p>
            <a:r>
              <a:rPr lang="he-IL" sz="3200" dirty="0"/>
              <a:t>קוד הפרויקט קודד כולו בשפת </a:t>
            </a:r>
            <a:r>
              <a:rPr lang="en-US" sz="3200" dirty="0"/>
              <a:t>Python</a:t>
            </a:r>
            <a:r>
              <a:rPr lang="he-IL" sz="3200" dirty="0"/>
              <a:t> עם שימוש רב בספריות כדי להקל על תהליך הקידוד ביניהם השתמשתי בספריות הבאות:</a:t>
            </a:r>
            <a:endParaRPr lang="en-US" sz="3200" dirty="0"/>
          </a:p>
          <a:p>
            <a:r>
              <a:rPr lang="he-IL" sz="3200" dirty="0"/>
              <a:t> </a:t>
            </a:r>
            <a:r>
              <a:rPr lang="en-US" sz="3200" dirty="0" err="1"/>
              <a:t>numpy</a:t>
            </a:r>
            <a:r>
              <a:rPr lang="en-US" sz="3200" dirty="0"/>
              <a:t>, cv2, </a:t>
            </a:r>
            <a:r>
              <a:rPr lang="en-US" sz="3200" dirty="0" err="1"/>
              <a:t>imutils</a:t>
            </a:r>
            <a:r>
              <a:rPr lang="en-US" sz="3200" dirty="0"/>
              <a:t>, time, </a:t>
            </a:r>
            <a:r>
              <a:rPr lang="en-US" sz="3200" dirty="0" err="1"/>
              <a:t>tkinter</a:t>
            </a:r>
            <a:r>
              <a:rPr lang="en-US" sz="3200" dirty="0"/>
              <a:t>, PIL</a:t>
            </a:r>
            <a:endParaRPr lang="he-IL" sz="3200" dirty="0"/>
          </a:p>
        </p:txBody>
      </p:sp>
      <p:sp>
        <p:nvSpPr>
          <p:cNvPr id="4" name="מציין מיקום של מספר שקופית 3">
            <a:extLst>
              <a:ext uri="{FF2B5EF4-FFF2-40B4-BE49-F238E27FC236}">
                <a16:creationId xmlns:a16="http://schemas.microsoft.com/office/drawing/2014/main" id="{5FBFE448-B4B2-B3A6-1C87-06D785BBE74E}"/>
              </a:ext>
            </a:extLst>
          </p:cNvPr>
          <p:cNvSpPr>
            <a:spLocks noGrp="1"/>
          </p:cNvSpPr>
          <p:nvPr>
            <p:ph type="sldNum" sz="quarter" idx="12"/>
          </p:nvPr>
        </p:nvSpPr>
        <p:spPr>
          <a:xfrm>
            <a:off x="10276321" y="5883274"/>
            <a:ext cx="771089" cy="365125"/>
          </a:xfrm>
        </p:spPr>
        <p:txBody>
          <a:bodyPr>
            <a:normAutofit/>
          </a:bodyPr>
          <a:lstStyle/>
          <a:p>
            <a:pPr>
              <a:spcAft>
                <a:spcPts val="600"/>
              </a:spcAft>
            </a:pPr>
            <a:fld id="{1CF2D47E-0AF1-4C27-801F-64E3E5BF7F72}" type="slidenum">
              <a:rPr lang="en-US" smtClean="0"/>
              <a:pPr>
                <a:spcAft>
                  <a:spcPts val="600"/>
                </a:spcAft>
              </a:pPr>
              <a:t>25</a:t>
            </a:fld>
            <a:endParaRPr lang="en-US"/>
          </a:p>
        </p:txBody>
      </p:sp>
    </p:spTree>
    <p:extLst>
      <p:ext uri="{BB962C8B-B14F-4D97-AF65-F5344CB8AC3E}">
        <p14:creationId xmlns:p14="http://schemas.microsoft.com/office/powerpoint/2010/main" val="8467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1" y="1399535"/>
            <a:ext cx="9905999" cy="4876800"/>
          </a:xfrm>
        </p:spPr>
        <p:txBody>
          <a:bodyPr>
            <a:normAutofit/>
          </a:bodyPr>
          <a:lstStyle/>
          <a:p>
            <a:r>
              <a:rPr lang="he-IL" dirty="0"/>
              <a:t>הקוד חולק לכמה מודלים וכל מודל חולק להרבה פונקציות תהליך זה מקל על כתיבת הקוד והבנתו.</a:t>
            </a:r>
          </a:p>
          <a:p>
            <a:r>
              <a:rPr lang="he-IL" dirty="0"/>
              <a:t>בתחילה שפתחתי את הפרויקט כתבתי הרבה חלקים קטנים של הפרויקט כולו כדי לראות כל חלק איך הוא עובד.</a:t>
            </a:r>
          </a:p>
          <a:p>
            <a:r>
              <a:rPr lang="he-IL" dirty="0"/>
              <a:t>תהליך זה תואם ברובו את הרעיון של תכנות מלמטה למעלה היתרונות של שיטה זו היא האפשרות לשימוש בקוד חוזר, וגם </a:t>
            </a:r>
            <a:r>
              <a:rPr lang="he-IL" b="0" i="0" dirty="0">
                <a:solidFill>
                  <a:schemeClr val="tx1">
                    <a:lumMod val="95000"/>
                  </a:schemeClr>
                </a:solidFill>
                <a:effectLst/>
                <a:latin typeface="Arial" panose="020B0604020202020204" pitchFamily="34" charset="0"/>
              </a:rPr>
              <a:t>ניתן לבצע בדיקות סמוך לתחילת הפרויקט וכך להימנע משגיאות רבות.</a:t>
            </a:r>
          </a:p>
          <a:p>
            <a:r>
              <a:rPr lang="he-IL" dirty="0">
                <a:solidFill>
                  <a:schemeClr val="tx1">
                    <a:lumMod val="95000"/>
                  </a:schemeClr>
                </a:solidFill>
                <a:latin typeface="Arial" panose="020B0604020202020204" pitchFamily="34" charset="0"/>
              </a:rPr>
              <a:t>הקושי קצת זה אח"כ לחבר את כל החלקים הקטנים שיצרנו בשיטה זו לפרויקט אחד גדול אך עם תכנון נכון של הפרויקט וחלוקה נכונה של פונקציות נוכל להתגבר על קושי זה. </a:t>
            </a:r>
            <a:endParaRPr lang="he-IL" b="0" i="0" dirty="0">
              <a:solidFill>
                <a:schemeClr val="tx1">
                  <a:lumMod val="95000"/>
                </a:schemeClr>
              </a:solidFill>
              <a:effectLst/>
              <a:latin typeface="Arial" panose="020B0604020202020204" pitchFamily="34" charset="0"/>
            </a:endParaRP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26</a:t>
            </a:fld>
            <a:endParaRPr lang="en-US"/>
          </a:p>
        </p:txBody>
      </p:sp>
    </p:spTree>
    <p:extLst>
      <p:ext uri="{BB962C8B-B14F-4D97-AF65-F5344CB8AC3E}">
        <p14:creationId xmlns:p14="http://schemas.microsoft.com/office/powerpoint/2010/main" val="1360467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681316"/>
            <a:ext cx="9905999" cy="4404852"/>
          </a:xfrm>
        </p:spPr>
        <p:txBody>
          <a:bodyPr/>
          <a:lstStyle/>
          <a:p>
            <a:r>
              <a:rPr lang="he-IL" dirty="0"/>
              <a:t>בתחילה התמקדתי וניסיתי הרבה אפשרויות על מנת לזהות את צבעי הקובייה בצורה המושלמת תהליך זה היה ארוך ומייגע מכיוון שכמעט לא ניתן לזהות בצורה ודאית ביותר את כל הצבעים בתאורות שונות ובכמות רוויה של צבעים בהתאם לסביבה.</a:t>
            </a:r>
          </a:p>
          <a:p>
            <a:r>
              <a:rPr lang="he-IL" dirty="0"/>
              <a:t>הניסיון הראשון היה לזהות את הצבעים ע"י מודל ה- </a:t>
            </a:r>
            <a:r>
              <a:rPr lang="en-US" dirty="0"/>
              <a:t>RGB</a:t>
            </a:r>
            <a:r>
              <a:rPr lang="he-IL" dirty="0"/>
              <a:t> ולבדוק ערך ה- </a:t>
            </a:r>
            <a:r>
              <a:rPr lang="en-US" dirty="0"/>
              <a:t>R</a:t>
            </a:r>
            <a:r>
              <a:rPr lang="he-IL" dirty="0"/>
              <a:t>      ערך ה – </a:t>
            </a:r>
            <a:r>
              <a:rPr lang="en-US" dirty="0"/>
              <a:t>G</a:t>
            </a:r>
            <a:r>
              <a:rPr lang="he-IL" dirty="0"/>
              <a:t> וערך ה – </a:t>
            </a:r>
            <a:r>
              <a:rPr lang="en-US" dirty="0"/>
              <a:t>B</a:t>
            </a:r>
            <a:r>
              <a:rPr lang="he-IL" dirty="0"/>
              <a:t> בנוסף לבדוק את סכומם וכך לסווג מהו צבעו של כל פיקסל – לכל חלק מתשעת החלקים שבצד הקובייה יש כמות מסוימת של פיקסלים הרעיון היה לבודק מהי כמות הפיקסלים המרבית מבין כל הצבעים ולהחזיר את הצבע שסווג הכי הרבה פעמים ע"י כל פיקסל.</a:t>
            </a: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27</a:t>
            </a:fld>
            <a:endParaRPr lang="en-US"/>
          </a:p>
        </p:txBody>
      </p:sp>
    </p:spTree>
    <p:extLst>
      <p:ext uri="{BB962C8B-B14F-4D97-AF65-F5344CB8AC3E}">
        <p14:creationId xmlns:p14="http://schemas.microsoft.com/office/powerpoint/2010/main" val="2604109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710813"/>
            <a:ext cx="9905999" cy="4404852"/>
          </a:xfrm>
        </p:spPr>
        <p:txBody>
          <a:bodyPr>
            <a:normAutofit/>
          </a:bodyPr>
          <a:lstStyle/>
          <a:p>
            <a:r>
              <a:rPr lang="he-IL" sz="2800" dirty="0"/>
              <a:t>בניסיון זה לא הצלחתי כראוי לסווג את כל חלק בקובייה בצורה טובה מפני שלא היה ניתן לקבוע בצורה דטרמיניסטית עבור כל צבע מה הערך שמקבל</a:t>
            </a:r>
            <a:r>
              <a:rPr lang="en-US" sz="2800" dirty="0"/>
              <a:t>R,G,B </a:t>
            </a:r>
            <a:r>
              <a:rPr lang="he-IL" sz="2800" dirty="0"/>
              <a:t> וכל פעם הערך היה שונה בהתאם לכמות הצבע שהיה בפיקסל.</a:t>
            </a:r>
          </a:p>
          <a:p>
            <a:r>
              <a:rPr lang="he-IL" sz="2800" dirty="0"/>
              <a:t>לכן חיפשתי רעיון אחר כדי לסווג את הצבעים והרעיון הבא היה לסווג באותה שיטה רק צרפתי כמה תנאים לכל סיווג והוספתי סינון של צבעים לפי אחוזים מסוימים – שיטה זו נתנה תוצאות יותר טובות מהניסיון הקודם אך עדין היה לא מעט כישלונות בסיווג הצבעים.</a:t>
            </a: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28</a:t>
            </a:fld>
            <a:endParaRPr lang="en-US"/>
          </a:p>
        </p:txBody>
      </p:sp>
    </p:spTree>
    <p:extLst>
      <p:ext uri="{BB962C8B-B14F-4D97-AF65-F5344CB8AC3E}">
        <p14:creationId xmlns:p14="http://schemas.microsoft.com/office/powerpoint/2010/main" val="3455254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268361" y="1681316"/>
            <a:ext cx="9779050" cy="4404852"/>
          </a:xfrm>
        </p:spPr>
        <p:txBody>
          <a:bodyPr/>
          <a:lstStyle/>
          <a:p>
            <a:r>
              <a:rPr lang="he-IL" dirty="0"/>
              <a:t>הניסיון הבא הוא הניסיון האחרון שעליו הסתמכתי ושיפרתי אותו עם הזמן כמו שאפרט כדלהלן.</a:t>
            </a:r>
          </a:p>
          <a:p>
            <a:r>
              <a:rPr lang="he-IL" dirty="0"/>
              <a:t>הרעיון שמצאתי הוא לסווג צבעים ע"פ מודל </a:t>
            </a:r>
            <a:r>
              <a:rPr lang="en-US" dirty="0"/>
              <a:t>HSV</a:t>
            </a:r>
            <a:r>
              <a:rPr lang="he-IL" dirty="0"/>
              <a:t> זהו מודל שמצאתי הכי לנכון להשתמש בו ולסווג בצורה הכי טובה את הצבעים למודל זה יש ערכים שיכולים לעזור לנו בתאורות שונות בזוויות אור שונות בכמות אפור בצבע – בחוזק הצבע כפי שהוסבר לעיל בשקופיות הקודמות. </a:t>
            </a: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29</a:t>
            </a:fld>
            <a:endParaRPr lang="en-US"/>
          </a:p>
        </p:txBody>
      </p:sp>
    </p:spTree>
    <p:extLst>
      <p:ext uri="{BB962C8B-B14F-4D97-AF65-F5344CB8AC3E}">
        <p14:creationId xmlns:p14="http://schemas.microsoft.com/office/powerpoint/2010/main" val="196235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3BC5E27-576D-42DB-8387-2F04FC6BB2B2}"/>
              </a:ext>
            </a:extLst>
          </p:cNvPr>
          <p:cNvSpPr>
            <a:spLocks noGrp="1"/>
          </p:cNvSpPr>
          <p:nvPr>
            <p:ph idx="1"/>
          </p:nvPr>
        </p:nvSpPr>
        <p:spPr>
          <a:xfrm>
            <a:off x="756288" y="294969"/>
            <a:ext cx="10679423" cy="5506064"/>
          </a:xfrm>
        </p:spPr>
        <p:txBody>
          <a:bodyPr>
            <a:noAutofit/>
          </a:bodyPr>
          <a:lstStyle/>
          <a:p>
            <a:pPr marL="228600" lvl="1" indent="0" algn="r">
              <a:buNone/>
            </a:pPr>
            <a:r>
              <a:rPr lang="he-IL" sz="2400" i="1" u="sng" dirty="0">
                <a:solidFill>
                  <a:srgbClr val="FFFF00"/>
                </a:solidFill>
              </a:rPr>
              <a:t>תקציר:</a:t>
            </a:r>
          </a:p>
          <a:p>
            <a:pPr marL="228600" lvl="1" indent="0" algn="r">
              <a:buNone/>
            </a:pPr>
            <a:r>
              <a:rPr lang="he-IL" sz="2400" dirty="0"/>
              <a:t>בדו"ח זה נפרט הסבר מפורט על הפרויקט מה הרעיון המרכזי שלו, מהי החדשנות שהוא מספק, את כל הרעיון התאורטי שחקרתי במהלך הסמסטר וכן את הביצועים שהובאו לכדי מעשה.</a:t>
            </a:r>
          </a:p>
          <a:p>
            <a:pPr marL="571500" lvl="1" indent="-342900"/>
            <a:r>
              <a:rPr lang="he-IL" sz="2400" dirty="0"/>
              <a:t>נפרט על מודל מיוחד</a:t>
            </a:r>
            <a:r>
              <a:rPr lang="en-US" sz="2400" dirty="0"/>
              <a:t> HSV – </a:t>
            </a:r>
            <a:r>
              <a:rPr lang="he-IL" sz="2400" dirty="0"/>
              <a:t>שעוזר לנו בתחום הראייה הממוחשבת כאן ספציפית הוא  יעזור לנו לזהות צבעים שונים.</a:t>
            </a:r>
          </a:p>
          <a:p>
            <a:pPr marL="571500" lvl="1" indent="-342900"/>
            <a:r>
              <a:rPr lang="he-IL" sz="2400" dirty="0"/>
              <a:t>נפרט כיצד לסנן צבעים ע"פ המודל הנ"ל בצורה סטטיסטית כדי שנוכל לזהות צבעים עד כמה שאפשר בכל תאורה אפשרית.</a:t>
            </a:r>
          </a:p>
          <a:p>
            <a:pPr marL="571500" lvl="1" indent="-342900"/>
            <a:r>
              <a:rPr lang="he-IL" sz="2400" dirty="0"/>
              <a:t>נפרט על מודל הקובייה כיצד נוכל לתאר אותה בצורה הכי פשוטה כדי שנוכל לעבוד עליה בצורה הכי מובנת ויעילה.</a:t>
            </a:r>
          </a:p>
          <a:p>
            <a:pPr marL="571500" lvl="1" indent="-342900"/>
            <a:r>
              <a:rPr lang="he-IL" sz="2400" dirty="0"/>
              <a:t>נפרט כיצד הקובייה אמורה להיות מיוצגת בקוד עד כמה שאפשר בידע הנתון שהספקתי לחקור.</a:t>
            </a:r>
          </a:p>
          <a:p>
            <a:pPr marL="571500" lvl="1" indent="-342900"/>
            <a:endParaRPr lang="he-IL" sz="2400" dirty="0"/>
          </a:p>
          <a:p>
            <a:pPr marL="228600" lvl="1" indent="0">
              <a:buNone/>
            </a:pPr>
            <a:endParaRPr lang="he-IL" sz="2400" dirty="0"/>
          </a:p>
          <a:p>
            <a:pPr marL="571500" lvl="1" indent="-342900"/>
            <a:endParaRPr lang="he-IL" sz="2400" dirty="0"/>
          </a:p>
        </p:txBody>
      </p:sp>
      <p:sp>
        <p:nvSpPr>
          <p:cNvPr id="2" name="מציין מיקום של מספר שקופית 1">
            <a:extLst>
              <a:ext uri="{FF2B5EF4-FFF2-40B4-BE49-F238E27FC236}">
                <a16:creationId xmlns:a16="http://schemas.microsoft.com/office/drawing/2014/main" id="{7059BDA2-A8B5-4EF1-9582-E733009C688D}"/>
              </a:ext>
            </a:extLst>
          </p:cNvPr>
          <p:cNvSpPr>
            <a:spLocks noGrp="1"/>
          </p:cNvSpPr>
          <p:nvPr>
            <p:ph type="sldNum" sz="quarter" idx="12"/>
          </p:nvPr>
        </p:nvSpPr>
        <p:spPr/>
        <p:txBody>
          <a:bodyPr/>
          <a:lstStyle/>
          <a:p>
            <a:fld id="{1CF2D47E-0AF1-4C27-801F-64E3E5BF7F72}" type="slidenum">
              <a:rPr lang="en-US" smtClean="0"/>
              <a:t>3</a:t>
            </a:fld>
            <a:endParaRPr lang="en-US"/>
          </a:p>
        </p:txBody>
      </p:sp>
    </p:spTree>
    <p:extLst>
      <p:ext uri="{BB962C8B-B14F-4D97-AF65-F5344CB8AC3E}">
        <p14:creationId xmlns:p14="http://schemas.microsoft.com/office/powerpoint/2010/main" val="177470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681316"/>
            <a:ext cx="9905999" cy="4404852"/>
          </a:xfrm>
        </p:spPr>
        <p:txBody>
          <a:bodyPr/>
          <a:lstStyle/>
          <a:p>
            <a:r>
              <a:rPr lang="he-IL" dirty="0"/>
              <a:t>לאחר שסיימתי את כל תהליך הסיווג לצבעים הבעיה העיקרית הייתה כמות הזמן שלוקח למחשב לזהות אותו – בהתחלה זה היה ממש הרבה זמן ( היה יכול הגיע לחצי דקה לקלוט צד אחד של קובייה) לאחר מכן חיפשתי דרכים מגוונות כדי לייעל את הזמן ולאחר שימושים רבים בכל מיני דרכים כגון ספריות, </a:t>
            </a:r>
            <a:r>
              <a:rPr lang="en-US" dirty="0"/>
              <a:t>list comprehensions</a:t>
            </a:r>
            <a:r>
              <a:rPr lang="he-IL" dirty="0"/>
              <a:t> חיפשתי פונקציות שכתובות בשפת </a:t>
            </a:r>
            <a:r>
              <a:rPr lang="en-US" dirty="0"/>
              <a:t>C</a:t>
            </a:r>
            <a:r>
              <a:rPr lang="he-IL" dirty="0"/>
              <a:t> כדי שהם ירצו יותר מהר – כמובן שימוש נכון בספריית </a:t>
            </a:r>
            <a:r>
              <a:rPr lang="en-US" sz="2400" dirty="0" err="1"/>
              <a:t>numpy</a:t>
            </a:r>
            <a:r>
              <a:rPr lang="he-IL" sz="2400" dirty="0"/>
              <a:t> עזר הרבה לחשב חישובים מאסיביים ולבסוף הצלחתי למזער את הזמן ככה שלא מרגישים שהמחשב חושב.</a:t>
            </a:r>
            <a:endParaRPr lang="he-IL" dirty="0"/>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30</a:t>
            </a:fld>
            <a:endParaRPr lang="en-US"/>
          </a:p>
        </p:txBody>
      </p:sp>
    </p:spTree>
    <p:extLst>
      <p:ext uri="{BB962C8B-B14F-4D97-AF65-F5344CB8AC3E}">
        <p14:creationId xmlns:p14="http://schemas.microsoft.com/office/powerpoint/2010/main" val="1266841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681316"/>
            <a:ext cx="9905999" cy="4404852"/>
          </a:xfrm>
        </p:spPr>
        <p:txBody>
          <a:bodyPr/>
          <a:lstStyle/>
          <a:p>
            <a:r>
              <a:rPr lang="he-IL" dirty="0"/>
              <a:t>החלטתי גם להוסיף פונקציה שבה המשתמש יוכל לסרוק את צד הקובייה שוב פעם (ע"י לחיצה על מקש </a:t>
            </a:r>
            <a:r>
              <a:rPr lang="en-US" dirty="0"/>
              <a:t>R </a:t>
            </a:r>
            <a:r>
              <a:rPr lang="he-IL" dirty="0"/>
              <a:t>) נועד למקרה שבכל זאת המודל לא קלע נכון כיוון שהייתה תאורה לא טובה או השתקפות (לדוגמא לפעמים קורה שהקובייה מקבלת אור חזק מתאורת הסביבה וכך נוצר צבע לבן על הקובייה והמודל מזהה צבע זה כלבן).</a:t>
            </a:r>
          </a:p>
          <a:p>
            <a:r>
              <a:rPr lang="he-IL" dirty="0"/>
              <a:t>הרעיון של המודל כפי שהוסבר כבר לעיל הוא לקלוע לטווח ערכים שמתאים לצבע זה עם שינוים מינוריים בערכים מסוימים שמספק לנו מודל ה – </a:t>
            </a:r>
            <a:r>
              <a:rPr lang="en-US" dirty="0"/>
              <a:t>HSV</a:t>
            </a:r>
            <a:r>
              <a:rPr lang="he-IL" dirty="0"/>
              <a:t> וכך בצורה סטטיסטית לקבוע מהו הצבע שנסרק.</a:t>
            </a: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31</a:t>
            </a:fld>
            <a:endParaRPr lang="en-US"/>
          </a:p>
        </p:txBody>
      </p:sp>
    </p:spTree>
    <p:extLst>
      <p:ext uri="{BB962C8B-B14F-4D97-AF65-F5344CB8AC3E}">
        <p14:creationId xmlns:p14="http://schemas.microsoft.com/office/powerpoint/2010/main" val="1042644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681316"/>
            <a:ext cx="9905999" cy="4404852"/>
          </a:xfrm>
        </p:spPr>
        <p:txBody>
          <a:bodyPr/>
          <a:lstStyle/>
          <a:p>
            <a:r>
              <a:rPr lang="he-IL" dirty="0"/>
              <a:t>החלק הראשון שפיתחתי הוא כל החלק של הסריקה של הקובייה והצגת כל הצבעים המזוהים למסך – כל זה נמצא במודל שנקרא	</a:t>
            </a:r>
            <a:r>
              <a:rPr lang="en-US" dirty="0"/>
              <a:t>scan_cube.py</a:t>
            </a:r>
            <a:r>
              <a:rPr lang="he-IL" dirty="0"/>
              <a:t> </a:t>
            </a:r>
          </a:p>
          <a:p>
            <a:r>
              <a:rPr lang="he-IL" dirty="0"/>
              <a:t>לאחר שזוהה כל צבעי חלקי הקובייה החלק הבא הוא להציג למסך את הפתרון במודל שנקרא </a:t>
            </a:r>
            <a:r>
              <a:rPr lang="en-US" dirty="0"/>
              <a:t>draw_solution.py</a:t>
            </a:r>
            <a:r>
              <a:rPr lang="he-IL" dirty="0"/>
              <a:t> מוצג את חלק הקוד שקשור לעניין זה.</a:t>
            </a:r>
          </a:p>
          <a:p>
            <a:r>
              <a:rPr lang="he-IL" dirty="0"/>
              <a:t>את המודל הקובייה המוצג בפתרון על המסך אני ציירתי ע"י ספריית </a:t>
            </a:r>
            <a:r>
              <a:rPr lang="en-US" dirty="0" err="1"/>
              <a:t>tkinter</a:t>
            </a:r>
            <a:r>
              <a:rPr lang="he-IL" dirty="0"/>
              <a:t> הרעיון היה שלאחר שיש את הפתרון במחרוזת לשמור קובייה וירטואלית במחשב וכל פעם לסובב אותה על פי המחרוזת של הפתרון – המצב ההתחלתי שלה הוא כמובן כמו המצב שנסרק על ידי המשתמש.</a:t>
            </a: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32</a:t>
            </a:fld>
            <a:endParaRPr lang="en-US"/>
          </a:p>
        </p:txBody>
      </p:sp>
    </p:spTree>
    <p:extLst>
      <p:ext uri="{BB962C8B-B14F-4D97-AF65-F5344CB8AC3E}">
        <p14:creationId xmlns:p14="http://schemas.microsoft.com/office/powerpoint/2010/main" val="2333981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lstStyle/>
          <a:p>
            <a:pPr algn="r"/>
            <a:r>
              <a:rPr lang="he-IL" dirty="0"/>
              <a:t>תהליך קידוד הפרויקט </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681316"/>
            <a:ext cx="9905999" cy="4404852"/>
          </a:xfrm>
        </p:spPr>
        <p:txBody>
          <a:bodyPr/>
          <a:lstStyle/>
          <a:p>
            <a:r>
              <a:rPr lang="he-IL" dirty="0"/>
              <a:t>הפיצ'ר החדשני כאן הוא הרעיון שאפשר בקלות מאד ובמהירות לסרוק את הקובייה – עד היום מה שמצאתי היה תוכנות שפותרות קובייה הונגרית ע"י הכנסה ידנית של כל חלק מהקובייה – מה שמאד מפרך ולא נוח בנוסף לכך הצגתי את כל תהליך הפתרון של הקובייה כך שהמשתמש יכול לעקוב שלב אחר שלב כיצד להגיע לקובייה פתורה.</a:t>
            </a:r>
          </a:p>
          <a:p>
            <a:r>
              <a:rPr lang="he-IL" sz="2800" dirty="0"/>
              <a:t>קישור לקוד המלא:  </a:t>
            </a:r>
            <a:r>
              <a:rPr lang="en-US" sz="2800" dirty="0">
                <a:hlinkClick r:id="rId2"/>
              </a:rPr>
              <a:t>https://github.com/ari476/SolveRubiksCube</a:t>
            </a:r>
            <a:r>
              <a:rPr lang="he-IL" sz="2800" dirty="0"/>
              <a:t>  </a:t>
            </a:r>
          </a:p>
          <a:p>
            <a:endParaRPr lang="he-IL" dirty="0"/>
          </a:p>
          <a:p>
            <a:endParaRPr lang="he-IL" dirty="0"/>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33</a:t>
            </a:fld>
            <a:endParaRPr lang="en-US"/>
          </a:p>
        </p:txBody>
      </p:sp>
    </p:spTree>
    <p:extLst>
      <p:ext uri="{BB962C8B-B14F-4D97-AF65-F5344CB8AC3E}">
        <p14:creationId xmlns:p14="http://schemas.microsoft.com/office/powerpoint/2010/main" val="123508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3F2BBB-1EA7-EB9E-2D88-64B572DA13F2}"/>
              </a:ext>
            </a:extLst>
          </p:cNvPr>
          <p:cNvSpPr>
            <a:spLocks noGrp="1"/>
          </p:cNvSpPr>
          <p:nvPr>
            <p:ph type="title"/>
          </p:nvPr>
        </p:nvSpPr>
        <p:spPr>
          <a:xfrm>
            <a:off x="1141412" y="314026"/>
            <a:ext cx="9905998" cy="1478570"/>
          </a:xfrm>
        </p:spPr>
        <p:txBody>
          <a:bodyPr>
            <a:normAutofit/>
          </a:bodyPr>
          <a:lstStyle/>
          <a:p>
            <a:pPr algn="r"/>
            <a:r>
              <a:rPr lang="he-IL" sz="4400" dirty="0"/>
              <a:t>תודות</a:t>
            </a:r>
          </a:p>
        </p:txBody>
      </p:sp>
      <p:sp>
        <p:nvSpPr>
          <p:cNvPr id="3" name="מציין מיקום תוכן 2">
            <a:extLst>
              <a:ext uri="{FF2B5EF4-FFF2-40B4-BE49-F238E27FC236}">
                <a16:creationId xmlns:a16="http://schemas.microsoft.com/office/drawing/2014/main" id="{01C044CE-F0F8-2353-FE36-45B9B5E87CDA}"/>
              </a:ext>
            </a:extLst>
          </p:cNvPr>
          <p:cNvSpPr>
            <a:spLocks noGrp="1"/>
          </p:cNvSpPr>
          <p:nvPr>
            <p:ph idx="1"/>
          </p:nvPr>
        </p:nvSpPr>
        <p:spPr>
          <a:xfrm>
            <a:off x="1141412" y="1681316"/>
            <a:ext cx="9905999" cy="4404852"/>
          </a:xfrm>
        </p:spPr>
        <p:txBody>
          <a:bodyPr/>
          <a:lstStyle/>
          <a:p>
            <a:r>
              <a:rPr lang="he-IL" dirty="0"/>
              <a:t>אני רוצה להודות לכם המנחים על שהתעקשתם במיוחד שנפתח את הפרויקט בשפת </a:t>
            </a:r>
            <a:r>
              <a:rPr lang="en-US" dirty="0" err="1"/>
              <a:t>Pyhton</a:t>
            </a:r>
            <a:r>
              <a:rPr lang="en-US" dirty="0"/>
              <a:t> </a:t>
            </a:r>
            <a:r>
              <a:rPr lang="he-IL" dirty="0"/>
              <a:t> בעזרת פיתוח פרויקט זה רכשתי ידע עצום מאד בשפה זו ושליטה רחבה מאד בשפה – שימוש נכון בחלוקה לפונקציות, ייעול טוב של קוד, שימוש בספריות נרחבות ועוד </a:t>
            </a:r>
            <a:r>
              <a:rPr lang="he-IL" dirty="0" err="1"/>
              <a:t>ועוד</a:t>
            </a:r>
            <a:r>
              <a:rPr lang="he-IL" dirty="0"/>
              <a:t>.</a:t>
            </a:r>
          </a:p>
          <a:p>
            <a:r>
              <a:rPr lang="he-IL" dirty="0"/>
              <a:t>אוכל להגיד שהרבה בזכות פיתוח הפרויקט השגתי מקום טוב בצבא – שהלכתי למבחנים בצבא הייתי באמצע תהליך הפרויקט כך ששלטתי טוב מאד בשפה וכך כתבתי להם את המבחן שם בשפת </a:t>
            </a:r>
            <a:r>
              <a:rPr lang="he-IL" dirty="0" err="1"/>
              <a:t>פייתון</a:t>
            </a:r>
            <a:r>
              <a:rPr lang="he-IL" dirty="0"/>
              <a:t> בצורה טובה מאד וכן גם שאלו אותי על פרויקט זה והתענינו בו.</a:t>
            </a:r>
          </a:p>
          <a:p>
            <a:r>
              <a:rPr lang="he-IL" dirty="0"/>
              <a:t>תודה רבה לכם על זכות מיוחדת זו שנתתם לי להיות מפתח תחתכם!</a:t>
            </a:r>
          </a:p>
        </p:txBody>
      </p:sp>
      <p:sp>
        <p:nvSpPr>
          <p:cNvPr id="4" name="מציין מיקום של מספר שקופית 3">
            <a:extLst>
              <a:ext uri="{FF2B5EF4-FFF2-40B4-BE49-F238E27FC236}">
                <a16:creationId xmlns:a16="http://schemas.microsoft.com/office/drawing/2014/main" id="{3F9CDE17-04D0-219A-F33F-41420839D6B2}"/>
              </a:ext>
            </a:extLst>
          </p:cNvPr>
          <p:cNvSpPr>
            <a:spLocks noGrp="1"/>
          </p:cNvSpPr>
          <p:nvPr>
            <p:ph type="sldNum" sz="quarter" idx="12"/>
          </p:nvPr>
        </p:nvSpPr>
        <p:spPr/>
        <p:txBody>
          <a:bodyPr/>
          <a:lstStyle/>
          <a:p>
            <a:fld id="{1CF2D47E-0AF1-4C27-801F-64E3E5BF7F72}" type="slidenum">
              <a:rPr lang="en-US" smtClean="0"/>
              <a:t>34</a:t>
            </a:fld>
            <a:endParaRPr lang="en-US"/>
          </a:p>
        </p:txBody>
      </p:sp>
    </p:spTree>
    <p:extLst>
      <p:ext uri="{BB962C8B-B14F-4D97-AF65-F5344CB8AC3E}">
        <p14:creationId xmlns:p14="http://schemas.microsoft.com/office/powerpoint/2010/main" val="2139280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1">
            <a:extLst>
              <a:ext uri="{FF2B5EF4-FFF2-40B4-BE49-F238E27FC236}">
                <a16:creationId xmlns:a16="http://schemas.microsoft.com/office/drawing/2014/main" id="{FC916D53-4402-41CC-801A-A21C6253BBD9}"/>
              </a:ext>
            </a:extLst>
          </p:cNvPr>
          <p:cNvSpPr txBox="1">
            <a:spLocks/>
          </p:cNvSpPr>
          <p:nvPr/>
        </p:nvSpPr>
        <p:spPr>
          <a:xfrm>
            <a:off x="8042828" y="-75072"/>
            <a:ext cx="2674375" cy="835742"/>
          </a:xfrm>
          <a:prstGeom prst="rect">
            <a:avLst/>
          </a:prstGeom>
        </p:spPr>
        <p:txBody>
          <a:bodyPr vert="horz" lIns="91440" tIns="45720" rIns="91440" bIns="45720" rtlCol="0"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rtl="0"/>
            <a:r>
              <a:rPr lang="he-IL" sz="3200" u="sng" dirty="0">
                <a:solidFill>
                  <a:srgbClr val="FFFF00"/>
                </a:solidFill>
              </a:rPr>
              <a:t>ביבליוגרפיה:</a:t>
            </a:r>
            <a:endParaRPr lang="en-US" sz="3200" u="sng" dirty="0">
              <a:solidFill>
                <a:srgbClr val="FFFF00"/>
              </a:solidFill>
            </a:endParaRPr>
          </a:p>
        </p:txBody>
      </p:sp>
      <p:sp>
        <p:nvSpPr>
          <p:cNvPr id="5" name="תיבת טקסט 4">
            <a:extLst>
              <a:ext uri="{FF2B5EF4-FFF2-40B4-BE49-F238E27FC236}">
                <a16:creationId xmlns:a16="http://schemas.microsoft.com/office/drawing/2014/main" id="{10F4B51A-F736-41DF-88A0-079DFF3825CD}"/>
              </a:ext>
            </a:extLst>
          </p:cNvPr>
          <p:cNvSpPr txBox="1"/>
          <p:nvPr/>
        </p:nvSpPr>
        <p:spPr>
          <a:xfrm>
            <a:off x="1144590" y="609601"/>
            <a:ext cx="9557844" cy="7571303"/>
          </a:xfrm>
          <a:prstGeom prst="rect">
            <a:avLst/>
          </a:prstGeom>
          <a:noFill/>
        </p:spPr>
        <p:txBody>
          <a:bodyPr wrap="square" rtlCol="1">
            <a:spAutoFit/>
          </a:bodyPr>
          <a:lstStyle/>
          <a:p>
            <a:pPr algn="r"/>
            <a:r>
              <a:rPr lang="he-IL" u="sng" dirty="0"/>
              <a:t>אתרים באינטרנט שנעזרתי בהם כדי למצוא מידע והבנה על מודל הצבע </a:t>
            </a:r>
            <a:r>
              <a:rPr lang="en-US" u="sng" dirty="0"/>
              <a:t>HSV </a:t>
            </a:r>
            <a:r>
              <a:rPr lang="he-IL" u="sng" dirty="0"/>
              <a:t> :</a:t>
            </a:r>
            <a:endParaRPr lang="he-IL" u="sng" dirty="0">
              <a:hlinkClick r:id="rId2"/>
            </a:endParaRPr>
          </a:p>
          <a:p>
            <a:pPr algn="r" rtl="0"/>
            <a:endParaRPr lang="en-US" dirty="0">
              <a:hlinkClick r:id="rId2"/>
            </a:endParaRPr>
          </a:p>
          <a:p>
            <a:pPr algn="r" rtl="0"/>
            <a:r>
              <a:rPr lang="en-US" dirty="0">
                <a:hlinkClick r:id="rId2"/>
              </a:rPr>
              <a:t>https://en.wikipedia.org/wiki/HSL_and_HSV</a:t>
            </a:r>
            <a:endParaRPr lang="en-US" dirty="0"/>
          </a:p>
          <a:p>
            <a:pPr algn="r" rtl="0"/>
            <a:endParaRPr lang="he-IL" dirty="0"/>
          </a:p>
          <a:p>
            <a:pPr algn="r"/>
            <a:r>
              <a:rPr lang="en-US" dirty="0">
                <a:hlinkClick r:id="rId3"/>
              </a:rPr>
              <a:t>https://www.lifewire.com/what-is-hsv-in-design-1078068</a:t>
            </a:r>
            <a:endParaRPr lang="en-US" dirty="0"/>
          </a:p>
          <a:p>
            <a:pPr algn="r"/>
            <a:endParaRPr lang="en-US" dirty="0"/>
          </a:p>
          <a:p>
            <a:pPr algn="r"/>
            <a:r>
              <a:rPr lang="en-US" dirty="0">
                <a:hlinkClick r:id="rId4"/>
              </a:rPr>
              <a:t>https://www.masterclass.com/articles/how-to-use-hsv-color-model-in-photography#what-is-hue</a:t>
            </a:r>
            <a:endParaRPr lang="en-US" dirty="0"/>
          </a:p>
          <a:p>
            <a:pPr algn="r"/>
            <a:endParaRPr lang="en-US" dirty="0"/>
          </a:p>
          <a:p>
            <a:pPr algn="r"/>
            <a:r>
              <a:rPr lang="en-US" dirty="0">
                <a:hlinkClick r:id="rId5"/>
              </a:rPr>
              <a:t>https://www.rapidtables.com/convert/color/rgb-to-hsv.html</a:t>
            </a:r>
            <a:endParaRPr lang="he-IL" dirty="0"/>
          </a:p>
          <a:p>
            <a:pPr algn="r"/>
            <a:endParaRPr lang="he-IL" u="sng" dirty="0"/>
          </a:p>
          <a:p>
            <a:pPr algn="r"/>
            <a:r>
              <a:rPr lang="he-IL" u="sng" dirty="0"/>
              <a:t>אתרים באינטרנט שנעזרתי בהם כדי למצוא מידע והבנה על מבנה הקובייה ומוסכמות הצגתה ופעולותיה ועל פתרונה:</a:t>
            </a:r>
            <a:endParaRPr lang="en-US" u="sng" dirty="0"/>
          </a:p>
          <a:p>
            <a:pPr algn="r"/>
            <a:endParaRPr lang="en-US" dirty="0"/>
          </a:p>
          <a:p>
            <a:pPr algn="r"/>
            <a:r>
              <a:rPr lang="en-US" dirty="0">
                <a:hlinkClick r:id="rId6"/>
              </a:rPr>
              <a:t>https://ruwix.com/the-rubiks-cube/notation/</a:t>
            </a:r>
            <a:endParaRPr lang="en-US" dirty="0"/>
          </a:p>
          <a:p>
            <a:pPr algn="r"/>
            <a:endParaRPr lang="en-US" dirty="0"/>
          </a:p>
          <a:p>
            <a:pPr algn="r"/>
            <a:r>
              <a:rPr lang="en-US" dirty="0">
                <a:hlinkClick r:id="rId7"/>
              </a:rPr>
              <a:t>https://rubiks-cube-solver.com/</a:t>
            </a:r>
            <a:endParaRPr lang="he-IL" dirty="0"/>
          </a:p>
          <a:p>
            <a:pPr algn="r"/>
            <a:endParaRPr lang="he-IL" dirty="0"/>
          </a:p>
          <a:p>
            <a:pPr algn="r"/>
            <a:r>
              <a:rPr lang="en-US" dirty="0">
                <a:hlinkClick r:id="rId8"/>
              </a:rPr>
              <a:t>https://www.cs.brandeis.edu/~storer/JimPuzzles/RUBIK/Rubik3x3x3/READING/KociembaPage.pdf</a:t>
            </a:r>
            <a:endParaRPr lang="en-US" dirty="0"/>
          </a:p>
          <a:p>
            <a:pPr algn="r"/>
            <a:endParaRPr lang="en-US" dirty="0"/>
          </a:p>
          <a:p>
            <a:pPr algn="r"/>
            <a:r>
              <a:rPr lang="en-US" dirty="0">
                <a:hlinkClick r:id="rId9"/>
              </a:rPr>
              <a:t>https://github.com/tcbegley/cube-solver</a:t>
            </a: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he-IL" dirty="0"/>
          </a:p>
        </p:txBody>
      </p:sp>
      <p:sp>
        <p:nvSpPr>
          <p:cNvPr id="6" name="מציין מיקום של מספר שקופית 5">
            <a:extLst>
              <a:ext uri="{FF2B5EF4-FFF2-40B4-BE49-F238E27FC236}">
                <a16:creationId xmlns:a16="http://schemas.microsoft.com/office/drawing/2014/main" id="{210B2F02-B51A-47D8-AA80-32DA3BF51812}"/>
              </a:ext>
            </a:extLst>
          </p:cNvPr>
          <p:cNvSpPr>
            <a:spLocks noGrp="1"/>
          </p:cNvSpPr>
          <p:nvPr>
            <p:ph type="sldNum" sz="quarter" idx="12"/>
          </p:nvPr>
        </p:nvSpPr>
        <p:spPr/>
        <p:txBody>
          <a:bodyPr/>
          <a:lstStyle/>
          <a:p>
            <a:fld id="{1CF2D47E-0AF1-4C27-801F-64E3E5BF7F72}" type="slidenum">
              <a:rPr lang="en-US" smtClean="0"/>
              <a:t>35</a:t>
            </a:fld>
            <a:endParaRPr lang="en-US"/>
          </a:p>
        </p:txBody>
      </p:sp>
    </p:spTree>
    <p:extLst>
      <p:ext uri="{BB962C8B-B14F-4D97-AF65-F5344CB8AC3E}">
        <p14:creationId xmlns:p14="http://schemas.microsoft.com/office/powerpoint/2010/main" val="1384375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CDA0B2-B2EC-4989-BFC9-8930A10B872C}"/>
              </a:ext>
            </a:extLst>
          </p:cNvPr>
          <p:cNvSpPr>
            <a:spLocks noGrp="1"/>
          </p:cNvSpPr>
          <p:nvPr>
            <p:ph type="title"/>
          </p:nvPr>
        </p:nvSpPr>
        <p:spPr>
          <a:xfrm>
            <a:off x="9340645" y="394622"/>
            <a:ext cx="2062317" cy="1325563"/>
          </a:xfrm>
        </p:spPr>
        <p:txBody>
          <a:bodyPr/>
          <a:lstStyle/>
          <a:p>
            <a:pPr algn="r"/>
            <a:r>
              <a:rPr lang="he-IL" u="sng" dirty="0">
                <a:solidFill>
                  <a:srgbClr val="FFFF00"/>
                </a:solidFill>
              </a:rPr>
              <a:t>לסיכום:</a:t>
            </a:r>
          </a:p>
        </p:txBody>
      </p:sp>
      <p:sp>
        <p:nvSpPr>
          <p:cNvPr id="3" name="מציין מיקום תוכן 2">
            <a:extLst>
              <a:ext uri="{FF2B5EF4-FFF2-40B4-BE49-F238E27FC236}">
                <a16:creationId xmlns:a16="http://schemas.microsoft.com/office/drawing/2014/main" id="{F9A164A5-2419-4E01-8953-027832267685}"/>
              </a:ext>
            </a:extLst>
          </p:cNvPr>
          <p:cNvSpPr>
            <a:spLocks noGrp="1"/>
          </p:cNvSpPr>
          <p:nvPr>
            <p:ph idx="1"/>
          </p:nvPr>
        </p:nvSpPr>
        <p:spPr>
          <a:xfrm>
            <a:off x="294968" y="1399601"/>
            <a:ext cx="11107994" cy="4656773"/>
          </a:xfrm>
        </p:spPr>
        <p:txBody>
          <a:bodyPr/>
          <a:lstStyle/>
          <a:p>
            <a:pPr marL="0" indent="0">
              <a:buNone/>
            </a:pPr>
            <a:r>
              <a:rPr lang="he-IL" dirty="0"/>
              <a:t>לסיכום הרעיון שנממש יהיה ידידותי למשתמש ומהנה </a:t>
            </a:r>
          </a:p>
          <a:p>
            <a:pPr marL="0" indent="0">
              <a:buNone/>
            </a:pPr>
            <a:r>
              <a:rPr lang="he-IL" dirty="0"/>
              <a:t>הפיתוח יהיה בשפת </a:t>
            </a:r>
            <a:r>
              <a:rPr lang="he-IL" dirty="0" err="1"/>
              <a:t>פייתון</a:t>
            </a:r>
            <a:r>
              <a:rPr lang="he-IL" dirty="0"/>
              <a:t> בנוסף לכל מיני ספריות עזר </a:t>
            </a:r>
            <a:r>
              <a:rPr lang="he-IL" dirty="0" err="1"/>
              <a:t>שנתשמש</a:t>
            </a:r>
            <a:r>
              <a:rPr lang="he-IL" dirty="0"/>
              <a:t> וכן </a:t>
            </a:r>
            <a:r>
              <a:rPr lang="en-US" dirty="0"/>
              <a:t>API </a:t>
            </a:r>
            <a:r>
              <a:rPr lang="he-IL" dirty="0"/>
              <a:t> לעזרת </a:t>
            </a:r>
          </a:p>
          <a:p>
            <a:pPr marL="0" indent="0">
              <a:buNone/>
            </a:pPr>
            <a:r>
              <a:rPr lang="he-IL" dirty="0"/>
              <a:t>פתרון יעיל ומיוחד המבטיח עד 25 שלבי פתרון לקובייה מסודרת במקרה הגרוע.</a:t>
            </a:r>
          </a:p>
          <a:p>
            <a:pPr marL="0" indent="0">
              <a:buNone/>
            </a:pPr>
            <a:r>
              <a:rPr lang="he-IL" dirty="0"/>
              <a:t>שלבי הפיתוח יהיו בצורה מסודרת תוך כדי תיעוד כל חלקי הקוד.</a:t>
            </a:r>
          </a:p>
          <a:p>
            <a:pPr marL="0" indent="0">
              <a:buNone/>
            </a:pPr>
            <a:r>
              <a:rPr lang="he-IL" dirty="0"/>
              <a:t>הפיתוח יקנה למפתח ידע נרחב ושליטה בשפת </a:t>
            </a:r>
            <a:r>
              <a:rPr lang="he-IL" dirty="0" err="1"/>
              <a:t>פייתון</a:t>
            </a:r>
            <a:r>
              <a:rPr lang="he-IL" dirty="0"/>
              <a:t> שימוש נכון בספריות</a:t>
            </a:r>
          </a:p>
          <a:p>
            <a:pPr marL="0" indent="0">
              <a:buNone/>
            </a:pPr>
            <a:r>
              <a:rPr lang="he-IL" dirty="0"/>
              <a:t>ובממשקים חיצונים (</a:t>
            </a:r>
            <a:r>
              <a:rPr lang="en-US" dirty="0"/>
              <a:t>API</a:t>
            </a:r>
            <a:r>
              <a:rPr lang="he-IL" dirty="0"/>
              <a:t>) בנוסף הכרה עם עולם הראייה ממוחשבת וזיהו תמונות </a:t>
            </a:r>
          </a:p>
          <a:p>
            <a:pPr marL="0" indent="0">
              <a:buNone/>
            </a:pPr>
            <a:r>
              <a:rPr lang="he-IL" dirty="0"/>
              <a:t>וכן פיתוח ממשק </a:t>
            </a:r>
            <a:r>
              <a:rPr lang="he-IL" dirty="0" err="1"/>
              <a:t>בפייתון</a:t>
            </a:r>
            <a:r>
              <a:rPr lang="he-IL" dirty="0"/>
              <a:t> (</a:t>
            </a:r>
            <a:r>
              <a:rPr lang="en-US" dirty="0"/>
              <a:t>GUI</a:t>
            </a:r>
            <a:r>
              <a:rPr lang="he-IL" dirty="0"/>
              <a:t>) וחווית משתמש נוחה.</a:t>
            </a:r>
          </a:p>
          <a:p>
            <a:pPr marL="0" indent="0">
              <a:buNone/>
            </a:pPr>
            <a:endParaRPr lang="he-IL" dirty="0"/>
          </a:p>
        </p:txBody>
      </p:sp>
      <p:sp>
        <p:nvSpPr>
          <p:cNvPr id="4" name="מציין מיקום של מספר שקופית 3">
            <a:extLst>
              <a:ext uri="{FF2B5EF4-FFF2-40B4-BE49-F238E27FC236}">
                <a16:creationId xmlns:a16="http://schemas.microsoft.com/office/drawing/2014/main" id="{1E640BEC-3C4E-4292-ABDA-185C49B03178}"/>
              </a:ext>
            </a:extLst>
          </p:cNvPr>
          <p:cNvSpPr>
            <a:spLocks noGrp="1"/>
          </p:cNvSpPr>
          <p:nvPr>
            <p:ph type="sldNum" sz="quarter" idx="12"/>
          </p:nvPr>
        </p:nvSpPr>
        <p:spPr/>
        <p:txBody>
          <a:bodyPr/>
          <a:lstStyle/>
          <a:p>
            <a:fld id="{1CF2D47E-0AF1-4C27-801F-64E3E5BF7F72}" type="slidenum">
              <a:rPr lang="en-US" smtClean="0"/>
              <a:t>36</a:t>
            </a:fld>
            <a:endParaRPr lang="en-US"/>
          </a:p>
        </p:txBody>
      </p:sp>
    </p:spTree>
    <p:extLst>
      <p:ext uri="{BB962C8B-B14F-4D97-AF65-F5344CB8AC3E}">
        <p14:creationId xmlns:p14="http://schemas.microsoft.com/office/powerpoint/2010/main" val="2842111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E25083BF-35E0-0446-1C1E-11E94FE590CB}"/>
              </a:ext>
            </a:extLst>
          </p:cNvPr>
          <p:cNvSpPr>
            <a:spLocks noGrp="1"/>
          </p:cNvSpPr>
          <p:nvPr>
            <p:ph idx="1"/>
          </p:nvPr>
        </p:nvSpPr>
        <p:spPr>
          <a:xfrm>
            <a:off x="1377387" y="1785962"/>
            <a:ext cx="9905999" cy="3541714"/>
          </a:xfrm>
        </p:spPr>
        <p:txBody>
          <a:bodyPr>
            <a:normAutofit/>
          </a:bodyPr>
          <a:lstStyle/>
          <a:p>
            <a:pPr marL="0" indent="0" algn="ctr">
              <a:buNone/>
            </a:pPr>
            <a:r>
              <a:rPr lang="he-IL" sz="13800" dirty="0"/>
              <a:t>דוגמת הרצה</a:t>
            </a:r>
          </a:p>
        </p:txBody>
      </p:sp>
      <p:sp>
        <p:nvSpPr>
          <p:cNvPr id="4" name="מציין מיקום של מספר שקופית 3">
            <a:extLst>
              <a:ext uri="{FF2B5EF4-FFF2-40B4-BE49-F238E27FC236}">
                <a16:creationId xmlns:a16="http://schemas.microsoft.com/office/drawing/2014/main" id="{770A8D6B-8A01-807D-DD8B-C2A8261AA93F}"/>
              </a:ext>
            </a:extLst>
          </p:cNvPr>
          <p:cNvSpPr>
            <a:spLocks noGrp="1"/>
          </p:cNvSpPr>
          <p:nvPr>
            <p:ph type="sldNum" sz="quarter" idx="12"/>
          </p:nvPr>
        </p:nvSpPr>
        <p:spPr/>
        <p:txBody>
          <a:bodyPr/>
          <a:lstStyle/>
          <a:p>
            <a:fld id="{1CF2D47E-0AF1-4C27-801F-64E3E5BF7F72}" type="slidenum">
              <a:rPr lang="en-US" smtClean="0"/>
              <a:t>37</a:t>
            </a:fld>
            <a:endParaRPr lang="en-US"/>
          </a:p>
        </p:txBody>
      </p:sp>
    </p:spTree>
    <p:extLst>
      <p:ext uri="{BB962C8B-B14F-4D97-AF65-F5344CB8AC3E}">
        <p14:creationId xmlns:p14="http://schemas.microsoft.com/office/powerpoint/2010/main" val="2750930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FDCC245-4CCD-6612-2E69-AA6125523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4" name="תיבת טקסט 3">
            <a:extLst>
              <a:ext uri="{FF2B5EF4-FFF2-40B4-BE49-F238E27FC236}">
                <a16:creationId xmlns:a16="http://schemas.microsoft.com/office/drawing/2014/main" id="{FFD58179-65D2-B1A4-B611-ECACB77E5DA5}"/>
              </a:ext>
            </a:extLst>
          </p:cNvPr>
          <p:cNvSpPr txBox="1"/>
          <p:nvPr/>
        </p:nvSpPr>
        <p:spPr>
          <a:xfrm>
            <a:off x="7000569" y="1297858"/>
            <a:ext cx="4188542" cy="1754326"/>
          </a:xfrm>
          <a:prstGeom prst="rect">
            <a:avLst/>
          </a:prstGeom>
          <a:noFill/>
        </p:spPr>
        <p:txBody>
          <a:bodyPr wrap="square" rtlCol="1">
            <a:spAutoFit/>
          </a:bodyPr>
          <a:lstStyle/>
          <a:p>
            <a:pPr algn="r" rtl="1"/>
            <a:r>
              <a:rPr lang="he-IL" sz="5400" dirty="0"/>
              <a:t>סריקת הקובייה</a:t>
            </a:r>
          </a:p>
        </p:txBody>
      </p:sp>
    </p:spTree>
    <p:extLst>
      <p:ext uri="{BB962C8B-B14F-4D97-AF65-F5344CB8AC3E}">
        <p14:creationId xmlns:p14="http://schemas.microsoft.com/office/powerpoint/2010/main" val="3205162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תמונה שמכילה טקסט, אדם, יד&#10;&#10;התיאור נוצר באופן אוטומטי">
            <a:extLst>
              <a:ext uri="{FF2B5EF4-FFF2-40B4-BE49-F238E27FC236}">
                <a16:creationId xmlns:a16="http://schemas.microsoft.com/office/drawing/2014/main" id="{E7948F83-C160-B5AE-90A8-3DBE3BF9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10" y="137652"/>
            <a:ext cx="7941519" cy="6036842"/>
          </a:xfrm>
          <a:prstGeom prst="rect">
            <a:avLst/>
          </a:prstGeom>
        </p:spPr>
      </p:pic>
      <p:sp>
        <p:nvSpPr>
          <p:cNvPr id="4" name="תיבת טקסט 3">
            <a:extLst>
              <a:ext uri="{FF2B5EF4-FFF2-40B4-BE49-F238E27FC236}">
                <a16:creationId xmlns:a16="http://schemas.microsoft.com/office/drawing/2014/main" id="{25EC0A53-D4B6-801B-9E0C-C7E8EB6C56DC}"/>
              </a:ext>
            </a:extLst>
          </p:cNvPr>
          <p:cNvSpPr txBox="1"/>
          <p:nvPr/>
        </p:nvSpPr>
        <p:spPr>
          <a:xfrm>
            <a:off x="8475407" y="1268361"/>
            <a:ext cx="2969342" cy="3416320"/>
          </a:xfrm>
          <a:prstGeom prst="rect">
            <a:avLst/>
          </a:prstGeom>
          <a:noFill/>
        </p:spPr>
        <p:txBody>
          <a:bodyPr wrap="square" rtlCol="1">
            <a:spAutoFit/>
          </a:bodyPr>
          <a:lstStyle/>
          <a:p>
            <a:pPr algn="r"/>
            <a:r>
              <a:rPr lang="he-IL" sz="5400" dirty="0"/>
              <a:t>סיום הסריקה – לחיצה על </a:t>
            </a:r>
            <a:r>
              <a:rPr lang="en-US" sz="5400" dirty="0"/>
              <a:t>Enter</a:t>
            </a:r>
            <a:endParaRPr lang="he-IL" sz="5400" dirty="0"/>
          </a:p>
        </p:txBody>
      </p:sp>
    </p:spTree>
    <p:extLst>
      <p:ext uri="{BB962C8B-B14F-4D97-AF65-F5344CB8AC3E}">
        <p14:creationId xmlns:p14="http://schemas.microsoft.com/office/powerpoint/2010/main" val="1132990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83BC5E27-576D-42DB-8387-2F04FC6BB2B2}"/>
              </a:ext>
            </a:extLst>
          </p:cNvPr>
          <p:cNvSpPr>
            <a:spLocks noGrp="1"/>
          </p:cNvSpPr>
          <p:nvPr>
            <p:ph idx="1"/>
          </p:nvPr>
        </p:nvSpPr>
        <p:spPr>
          <a:xfrm>
            <a:off x="756288" y="294969"/>
            <a:ext cx="10679423" cy="5506064"/>
          </a:xfrm>
        </p:spPr>
        <p:txBody>
          <a:bodyPr>
            <a:noAutofit/>
          </a:bodyPr>
          <a:lstStyle/>
          <a:p>
            <a:pPr marL="228600" lvl="1" indent="0" algn="r">
              <a:buNone/>
            </a:pPr>
            <a:r>
              <a:rPr lang="he-IL" sz="2400" i="1" u="sng" dirty="0">
                <a:solidFill>
                  <a:srgbClr val="FFFF00"/>
                </a:solidFill>
              </a:rPr>
              <a:t>תקציר:</a:t>
            </a:r>
          </a:p>
          <a:p>
            <a:pPr marL="571500" lvl="1" indent="-342900"/>
            <a:r>
              <a:rPr lang="he-IL" sz="2400" dirty="0"/>
              <a:t>נפרט על תהליך קידוד הפרויקט – חלוקת הקוד למקטעים כדי שיהיה יותר נוח לקודד.</a:t>
            </a:r>
          </a:p>
          <a:p>
            <a:pPr marL="571500" lvl="1" indent="-342900"/>
            <a:r>
              <a:rPr lang="he-IL" sz="2400" dirty="0"/>
              <a:t>נפרט על זמן פיתוח הפרויקט ועל איזה פיצ'רים בפרויקט הושקע זמן רב, ועל </a:t>
            </a:r>
            <a:r>
              <a:rPr lang="he-IL" sz="2400" dirty="0" err="1"/>
              <a:t>הלו"ז</a:t>
            </a:r>
            <a:r>
              <a:rPr lang="he-IL" sz="2400" dirty="0"/>
              <a:t> המתוכנן כדי להשלים את הפרויקט.</a:t>
            </a:r>
          </a:p>
          <a:p>
            <a:pPr marL="571500" lvl="1" indent="-342900"/>
            <a:r>
              <a:rPr lang="he-IL" sz="2400" dirty="0"/>
              <a:t>נסביר את חדשנות הפרויקט ואת הצורך שראיתי כדי לפתח אותו.</a:t>
            </a:r>
          </a:p>
          <a:p>
            <a:pPr marL="571500" lvl="1" indent="-342900"/>
            <a:endParaRPr lang="he-IL" sz="2400" dirty="0"/>
          </a:p>
        </p:txBody>
      </p:sp>
      <p:sp>
        <p:nvSpPr>
          <p:cNvPr id="2" name="מציין מיקום של מספר שקופית 1">
            <a:extLst>
              <a:ext uri="{FF2B5EF4-FFF2-40B4-BE49-F238E27FC236}">
                <a16:creationId xmlns:a16="http://schemas.microsoft.com/office/drawing/2014/main" id="{7059BDA2-A8B5-4EF1-9582-E733009C688D}"/>
              </a:ext>
            </a:extLst>
          </p:cNvPr>
          <p:cNvSpPr>
            <a:spLocks noGrp="1"/>
          </p:cNvSpPr>
          <p:nvPr>
            <p:ph type="sldNum" sz="quarter" idx="12"/>
          </p:nvPr>
        </p:nvSpPr>
        <p:spPr/>
        <p:txBody>
          <a:bodyPr/>
          <a:lstStyle/>
          <a:p>
            <a:fld id="{1CF2D47E-0AF1-4C27-801F-64E3E5BF7F72}" type="slidenum">
              <a:rPr lang="en-US" smtClean="0"/>
              <a:t>4</a:t>
            </a:fld>
            <a:endParaRPr lang="en-US"/>
          </a:p>
        </p:txBody>
      </p:sp>
      <p:pic>
        <p:nvPicPr>
          <p:cNvPr id="5" name="תמונה 4">
            <a:extLst>
              <a:ext uri="{FF2B5EF4-FFF2-40B4-BE49-F238E27FC236}">
                <a16:creationId xmlns:a16="http://schemas.microsoft.com/office/drawing/2014/main" id="{10980AD3-5BBA-5931-7333-99E447496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943" y="3048001"/>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תמונה 6">
            <a:extLst>
              <a:ext uri="{FF2B5EF4-FFF2-40B4-BE49-F238E27FC236}">
                <a16:creationId xmlns:a16="http://schemas.microsoft.com/office/drawing/2014/main" id="{665140E0-1655-0D94-5627-0A6376D52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793" y="3048001"/>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תמונה 8">
            <a:extLst>
              <a:ext uri="{FF2B5EF4-FFF2-40B4-BE49-F238E27FC236}">
                <a16:creationId xmlns:a16="http://schemas.microsoft.com/office/drawing/2014/main" id="{3447436A-27EF-569E-E819-A97E9B170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768" y="3131421"/>
            <a:ext cx="2275653" cy="19762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49188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2"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4" name="תיבת טקסט 3">
            <a:extLst>
              <a:ext uri="{FF2B5EF4-FFF2-40B4-BE49-F238E27FC236}">
                <a16:creationId xmlns:a16="http://schemas.microsoft.com/office/drawing/2014/main" id="{96BD53E6-44BC-C8A5-539D-539935B51187}"/>
              </a:ext>
            </a:extLst>
          </p:cNvPr>
          <p:cNvSpPr txBox="1"/>
          <p:nvPr/>
        </p:nvSpPr>
        <p:spPr>
          <a:xfrm>
            <a:off x="5043187" y="646932"/>
            <a:ext cx="8791575" cy="130167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cap="all" dirty="0" err="1">
                <a:latin typeface="+mj-lt"/>
                <a:ea typeface="+mj-ea"/>
                <a:cs typeface="+mj-cs"/>
              </a:rPr>
              <a:t>קבלת</a:t>
            </a:r>
            <a:r>
              <a:rPr lang="en-US" sz="4800" cap="all" dirty="0">
                <a:latin typeface="+mj-lt"/>
                <a:ea typeface="+mj-ea"/>
                <a:cs typeface="+mj-cs"/>
              </a:rPr>
              <a:t> </a:t>
            </a:r>
            <a:r>
              <a:rPr lang="en-US" sz="4800" cap="all" dirty="0" err="1">
                <a:latin typeface="+mj-lt"/>
                <a:ea typeface="+mj-ea"/>
                <a:cs typeface="+mj-cs"/>
              </a:rPr>
              <a:t>פתרון</a:t>
            </a:r>
            <a:r>
              <a:rPr lang="en-US" sz="4800" cap="all" dirty="0">
                <a:latin typeface="+mj-lt"/>
                <a:ea typeface="+mj-ea"/>
                <a:cs typeface="+mj-cs"/>
              </a:rPr>
              <a:t> </a:t>
            </a:r>
            <a:r>
              <a:rPr lang="en-US" sz="4800" cap="all" dirty="0" err="1">
                <a:latin typeface="+mj-lt"/>
                <a:ea typeface="+mj-ea"/>
                <a:cs typeface="+mj-cs"/>
              </a:rPr>
              <a:t>במסך</a:t>
            </a:r>
            <a:r>
              <a:rPr lang="en-US" sz="4800" cap="all" dirty="0">
                <a:latin typeface="+mj-lt"/>
                <a:ea typeface="+mj-ea"/>
                <a:cs typeface="+mj-cs"/>
              </a:rPr>
              <a:t> </a:t>
            </a:r>
            <a:r>
              <a:rPr lang="en-US" sz="4800" cap="all" dirty="0" err="1">
                <a:latin typeface="+mj-lt"/>
                <a:ea typeface="+mj-ea"/>
                <a:cs typeface="+mj-cs"/>
              </a:rPr>
              <a:t>חדש</a:t>
            </a:r>
            <a:endParaRPr lang="en-US" sz="4800" cap="all" dirty="0">
              <a:latin typeface="+mj-lt"/>
              <a:ea typeface="+mj-ea"/>
              <a:cs typeface="+mj-cs"/>
            </a:endParaRPr>
          </a:p>
        </p:txBody>
      </p:sp>
      <p:pic>
        <p:nvPicPr>
          <p:cNvPr id="6" name="תמונה 5">
            <a:extLst>
              <a:ext uri="{FF2B5EF4-FFF2-40B4-BE49-F238E27FC236}">
                <a16:creationId xmlns:a16="http://schemas.microsoft.com/office/drawing/2014/main" id="{550789C9-A849-113D-F213-4E4F6A68E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88" y="2084823"/>
            <a:ext cx="7832163" cy="44507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43607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כותרת 1">
            <a:extLst>
              <a:ext uri="{FF2B5EF4-FFF2-40B4-BE49-F238E27FC236}">
                <a16:creationId xmlns:a16="http://schemas.microsoft.com/office/drawing/2014/main" id="{D29D8D41-FC4B-4733-90F7-B4420BC6FE13}"/>
              </a:ext>
            </a:extLst>
          </p:cNvPr>
          <p:cNvSpPr txBox="1">
            <a:spLocks/>
          </p:cNvSpPr>
          <p:nvPr/>
        </p:nvSpPr>
        <p:spPr>
          <a:xfrm>
            <a:off x="8731047" y="2644876"/>
            <a:ext cx="2045110" cy="963562"/>
          </a:xfrm>
          <a:prstGeom prst="rect">
            <a:avLst/>
          </a:prstGeom>
        </p:spPr>
        <p:txBody>
          <a:bodyPr vert="horz" lIns="91440" tIns="45720" rIns="91440" bIns="45720" rtlCol="0" anchor="b">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spcAft>
                <a:spcPts val="600"/>
              </a:spcAft>
            </a:pPr>
            <a:r>
              <a:rPr lang="en-US" sz="8000" dirty="0" err="1">
                <a:solidFill>
                  <a:srgbClr val="00B0F0"/>
                </a:solidFill>
              </a:rPr>
              <a:t>סוף</a:t>
            </a:r>
            <a:endParaRPr lang="en-US" sz="8000" dirty="0">
              <a:solidFill>
                <a:srgbClr val="00B0F0"/>
              </a:solidFill>
            </a:endParaRPr>
          </a:p>
        </p:txBody>
      </p:sp>
      <p:pic>
        <p:nvPicPr>
          <p:cNvPr id="2052" name="Picture 4" descr="BANGKOK, THAILAND - MAY 15, 2019: Programmer holding Rubik`s cube. Software developer with software coding background on laptop. solving problem and brain royalty free stock photography">
            <a:extLst>
              <a:ext uri="{FF2B5EF4-FFF2-40B4-BE49-F238E27FC236}">
                <a16:creationId xmlns:a16="http://schemas.microsoft.com/office/drawing/2014/main" id="{4CE2B45D-B890-43AF-AE6C-1EC5845BB7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86" r="2004"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מציין מיקום של מספר שקופית 1">
            <a:extLst>
              <a:ext uri="{FF2B5EF4-FFF2-40B4-BE49-F238E27FC236}">
                <a16:creationId xmlns:a16="http://schemas.microsoft.com/office/drawing/2014/main" id="{EA7A6F88-B7EC-418F-9B03-DA3EA33FC3BA}"/>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rtl="0">
              <a:spcAft>
                <a:spcPts val="600"/>
              </a:spcAft>
              <a:defRPr/>
            </a:pPr>
            <a:fld id="{1CF2D47E-0AF1-4C27-801F-64E3E5BF7F72}" type="slidenum">
              <a:rPr lang="en-US" sz="1500">
                <a:solidFill>
                  <a:srgbClr val="FFFFFF"/>
                </a:solidFill>
                <a:latin typeface="Calibri" panose="020F0502020204030204"/>
              </a:rPr>
              <a:pPr algn="ctr" rtl="0">
                <a:spcAft>
                  <a:spcPts val="600"/>
                </a:spcAft>
                <a:defRPr/>
              </a:pPr>
              <a:t>41</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118172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14" name="Group 113">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26"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7"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8"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3"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5" name="Group 114">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16"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54"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56"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מקורה, קיר, מרוצף&#10;&#10;התיאור נוצר באופן אוטומטי">
            <a:extLst>
              <a:ext uri="{FF2B5EF4-FFF2-40B4-BE49-F238E27FC236}">
                <a16:creationId xmlns:a16="http://schemas.microsoft.com/office/drawing/2014/main" id="{CEAB6CEC-34D0-4562-9BA4-5BE7DC0FC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617" y="1836950"/>
            <a:ext cx="3178638" cy="3178638"/>
          </a:xfrm>
          <a:prstGeom prst="rect">
            <a:avLst/>
          </a:prstGeom>
        </p:spPr>
      </p:pic>
      <p:sp>
        <p:nvSpPr>
          <p:cNvPr id="3" name="מציין מיקום תוכן 2">
            <a:extLst>
              <a:ext uri="{FF2B5EF4-FFF2-40B4-BE49-F238E27FC236}">
                <a16:creationId xmlns:a16="http://schemas.microsoft.com/office/drawing/2014/main" id="{83BC5E27-576D-42DB-8387-2F04FC6BB2B2}"/>
              </a:ext>
            </a:extLst>
          </p:cNvPr>
          <p:cNvSpPr>
            <a:spLocks noGrp="1"/>
          </p:cNvSpPr>
          <p:nvPr>
            <p:ph idx="1"/>
          </p:nvPr>
        </p:nvSpPr>
        <p:spPr>
          <a:xfrm>
            <a:off x="4948046" y="777081"/>
            <a:ext cx="6706588" cy="4987131"/>
          </a:xfrm>
        </p:spPr>
        <p:txBody>
          <a:bodyPr>
            <a:normAutofit lnSpcReduction="10000"/>
          </a:bodyPr>
          <a:lstStyle/>
          <a:p>
            <a:pPr marL="228600" lvl="1" indent="0">
              <a:buNone/>
            </a:pPr>
            <a:r>
              <a:rPr lang="he-IL" sz="2200" i="1" u="sng" dirty="0">
                <a:solidFill>
                  <a:srgbClr val="FFFF00"/>
                </a:solidFill>
              </a:rPr>
              <a:t>מבוא:</a:t>
            </a:r>
          </a:p>
          <a:p>
            <a:pPr marL="228600" lvl="1" indent="0">
              <a:buNone/>
            </a:pPr>
            <a:r>
              <a:rPr lang="he-IL" sz="2200" dirty="0">
                <a:solidFill>
                  <a:srgbClr val="FFFFFF"/>
                </a:solidFill>
              </a:rPr>
              <a:t>שחשבתי על פרויקט זה רציתי לחדש משהו שלא היה קיים ושיעזור לבעיה מצויה כיום ולכן חשבתי על דרך מהירה יחסית כדי לפתור קובייה הונגרית בהרבה תוכנות ואתרים שפותרים קובייה הונגרית מבקשים מהמשתמש להכניס כקלט כל חלק בכל צד של הקובייה אחד אחד וזוהי דרך די קשה ומיושנת לדעתי לכן חשבתי לעשות משהו חדשני ולפתור זאת באמצעות צילום של כל צד בקובייה. </a:t>
            </a:r>
          </a:p>
          <a:p>
            <a:pPr marL="228600" lvl="1" indent="0">
              <a:buNone/>
            </a:pPr>
            <a:r>
              <a:rPr lang="he-IL" sz="2200" dirty="0">
                <a:solidFill>
                  <a:srgbClr val="FFFFFF"/>
                </a:solidFill>
              </a:rPr>
              <a:t>כרגע בידע הקיים אני לקראת סיומו של החלק הראשון(זיהוי צבעי הקובייה) מתוך 2 שלבים של הפרויקט שיוצגו בהמשך ורק נשאר לסדר </a:t>
            </a:r>
            <a:r>
              <a:rPr lang="he-IL" sz="2200" dirty="0" err="1">
                <a:solidFill>
                  <a:srgbClr val="FFFFFF"/>
                </a:solidFill>
              </a:rPr>
              <a:t>פינשיים</a:t>
            </a:r>
            <a:r>
              <a:rPr lang="he-IL" sz="2200" dirty="0">
                <a:solidFill>
                  <a:srgbClr val="FFFFFF"/>
                </a:solidFill>
              </a:rPr>
              <a:t> אחרונים של שלב זה כדי לעבור לשלב  הבא.</a:t>
            </a:r>
          </a:p>
          <a:p>
            <a:pPr marL="228600" lvl="1" indent="0">
              <a:buNone/>
            </a:pPr>
            <a:endParaRPr lang="he-IL" sz="2200" i="1" u="sng" dirty="0">
              <a:solidFill>
                <a:srgbClr val="FFFFFF"/>
              </a:solidFill>
            </a:endParaRPr>
          </a:p>
          <a:p>
            <a:pPr marL="228600" lvl="1" indent="0">
              <a:buNone/>
            </a:pPr>
            <a:endParaRPr lang="he-IL" sz="2200" dirty="0">
              <a:solidFill>
                <a:srgbClr val="FFFFFF"/>
              </a:solidFill>
            </a:endParaRPr>
          </a:p>
          <a:p>
            <a:pPr marL="228600" lvl="1" indent="0">
              <a:buNone/>
            </a:pPr>
            <a:endParaRPr lang="he-IL" sz="2200" dirty="0">
              <a:solidFill>
                <a:srgbClr val="FFFFFF"/>
              </a:solidFill>
            </a:endParaRPr>
          </a:p>
          <a:p>
            <a:pPr marL="571500" lvl="1" indent="-342900"/>
            <a:endParaRPr lang="he-IL" sz="2200" dirty="0">
              <a:solidFill>
                <a:srgbClr val="FFFFFF"/>
              </a:solidFill>
            </a:endParaRPr>
          </a:p>
        </p:txBody>
      </p:sp>
      <p:sp>
        <p:nvSpPr>
          <p:cNvPr id="2" name="מציין מיקום של מספר שקופית 1">
            <a:extLst>
              <a:ext uri="{FF2B5EF4-FFF2-40B4-BE49-F238E27FC236}">
                <a16:creationId xmlns:a16="http://schemas.microsoft.com/office/drawing/2014/main" id="{7059BDA2-A8B5-4EF1-9582-E733009C688D}"/>
              </a:ext>
            </a:extLst>
          </p:cNvPr>
          <p:cNvSpPr>
            <a:spLocks noGrp="1"/>
          </p:cNvSpPr>
          <p:nvPr>
            <p:ph type="sldNum" sz="quarter" idx="12"/>
          </p:nvPr>
        </p:nvSpPr>
        <p:spPr>
          <a:xfrm>
            <a:off x="10276321" y="6309360"/>
            <a:ext cx="771089" cy="365125"/>
          </a:xfrm>
        </p:spPr>
        <p:txBody>
          <a:bodyPr>
            <a:normAutofit/>
          </a:bodyPr>
          <a:lstStyle/>
          <a:p>
            <a:pPr>
              <a:spcAft>
                <a:spcPts val="600"/>
              </a:spcAft>
            </a:pPr>
            <a:fld id="{1CF2D47E-0AF1-4C27-801F-64E3E5BF7F72}" type="slidenum">
              <a:rPr lang="en-US" smtClean="0">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339125858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A8FFC2-36DC-4344-9112-0B14A1135506}"/>
              </a:ext>
            </a:extLst>
          </p:cNvPr>
          <p:cNvSpPr>
            <a:spLocks noGrp="1"/>
          </p:cNvSpPr>
          <p:nvPr>
            <p:ph type="title"/>
          </p:nvPr>
        </p:nvSpPr>
        <p:spPr>
          <a:xfrm>
            <a:off x="6199460" y="368148"/>
            <a:ext cx="4847950" cy="848032"/>
          </a:xfrm>
        </p:spPr>
        <p:txBody>
          <a:bodyPr>
            <a:normAutofit/>
          </a:bodyPr>
          <a:lstStyle/>
          <a:p>
            <a:pPr algn="r"/>
            <a:r>
              <a:rPr lang="he-IL" i="1" kern="1200" dirty="0">
                <a:solidFill>
                  <a:srgbClr val="FFFF00"/>
                </a:solidFill>
                <a:effectLst/>
                <a:latin typeface="Franklin Gothic Heavy" panose="020B0903020102020204" pitchFamily="34" charset="0"/>
                <a:ea typeface="+mj-ea"/>
                <a:cs typeface="+mj-cs"/>
              </a:rPr>
              <a:t>זיהוי צבעי הקובייה :</a:t>
            </a:r>
            <a:endParaRPr lang="he-IL" dirty="0">
              <a:solidFill>
                <a:srgbClr val="FFFF00"/>
              </a:solidFill>
            </a:endParaRPr>
          </a:p>
        </p:txBody>
      </p:sp>
      <p:sp>
        <p:nvSpPr>
          <p:cNvPr id="3" name="מציין מיקום תוכן 2">
            <a:extLst>
              <a:ext uri="{FF2B5EF4-FFF2-40B4-BE49-F238E27FC236}">
                <a16:creationId xmlns:a16="http://schemas.microsoft.com/office/drawing/2014/main" id="{48C5E3A2-D0A2-40EC-9492-DF255601764D}"/>
              </a:ext>
            </a:extLst>
          </p:cNvPr>
          <p:cNvSpPr>
            <a:spLocks noGrp="1"/>
          </p:cNvSpPr>
          <p:nvPr>
            <p:ph idx="1"/>
          </p:nvPr>
        </p:nvSpPr>
        <p:spPr>
          <a:xfrm>
            <a:off x="5912895" y="1114918"/>
            <a:ext cx="5117990" cy="4950918"/>
          </a:xfrm>
        </p:spPr>
        <p:txBody>
          <a:bodyPr>
            <a:noAutofit/>
          </a:bodyPr>
          <a:lstStyle/>
          <a:p>
            <a:pPr marL="0" indent="0" algn="r" rtl="1">
              <a:buNone/>
            </a:pPr>
            <a:r>
              <a:rPr lang="he-IL" dirty="0"/>
              <a:t>את הזיהו תמונה וצבע נעשה על ידי מודל ה- </a:t>
            </a:r>
            <a:r>
              <a:rPr lang="en-US" dirty="0"/>
              <a:t> HSV </a:t>
            </a:r>
            <a:r>
              <a:rPr lang="he-IL" dirty="0"/>
              <a:t>למרות שבד"כ המודל הנפוץ והפופולרי הוא </a:t>
            </a:r>
            <a:r>
              <a:rPr lang="en-US" dirty="0"/>
              <a:t>RBG</a:t>
            </a:r>
            <a:r>
              <a:rPr lang="he-IL" dirty="0"/>
              <a:t> אך מודל זה הוא שימושי ליצירת ומיקסים של צבעים ולכן כדי לזהות צבעים נשתמש במודל ה-</a:t>
            </a:r>
            <a:r>
              <a:rPr lang="en-US" dirty="0"/>
              <a:t>HSV </a:t>
            </a:r>
            <a:r>
              <a:rPr lang="he-IL" dirty="0"/>
              <a:t>          </a:t>
            </a:r>
            <a:r>
              <a:rPr lang="en-US" b="0" i="0" dirty="0">
                <a:effectLst/>
                <a:latin typeface="Jost"/>
              </a:rPr>
              <a:t>(hue, saturation, value)</a:t>
            </a:r>
            <a:r>
              <a:rPr lang="he-IL" b="0" i="0" dirty="0">
                <a:effectLst/>
                <a:latin typeface="Jost"/>
              </a:rPr>
              <a:t> </a:t>
            </a:r>
            <a:r>
              <a:rPr lang="he-IL" dirty="0">
                <a:latin typeface="Jost"/>
              </a:rPr>
              <a:t>וכך נוכל לזהות על הדרך הטובה את הצבעים. נסביר כעת כיצד המודל יעזור לנו לזהות את הצבעים וכיצד ומה הם היתרונות שלו. </a:t>
            </a:r>
            <a:endParaRPr lang="he-IL" dirty="0"/>
          </a:p>
          <a:p>
            <a:pPr marL="0" indent="0" algn="r" rtl="1">
              <a:buNone/>
            </a:pPr>
            <a:endParaRPr lang="he-IL" dirty="0"/>
          </a:p>
        </p:txBody>
      </p:sp>
      <p:sp>
        <p:nvSpPr>
          <p:cNvPr id="4" name="מציין מיקום של מספר שקופית 3">
            <a:extLst>
              <a:ext uri="{FF2B5EF4-FFF2-40B4-BE49-F238E27FC236}">
                <a16:creationId xmlns:a16="http://schemas.microsoft.com/office/drawing/2014/main" id="{C3031AAE-1339-4A92-A942-058A83386164}"/>
              </a:ext>
            </a:extLst>
          </p:cNvPr>
          <p:cNvSpPr>
            <a:spLocks noGrp="1"/>
          </p:cNvSpPr>
          <p:nvPr>
            <p:ph type="sldNum" sz="quarter" idx="12"/>
          </p:nvPr>
        </p:nvSpPr>
        <p:spPr/>
        <p:txBody>
          <a:bodyPr/>
          <a:lstStyle/>
          <a:p>
            <a:fld id="{1CF2D47E-0AF1-4C27-801F-64E3E5BF7F72}" type="slidenum">
              <a:rPr lang="en-US" smtClean="0"/>
              <a:t>6</a:t>
            </a:fld>
            <a:endParaRPr lang="en-US"/>
          </a:p>
        </p:txBody>
      </p:sp>
      <p:pic>
        <p:nvPicPr>
          <p:cNvPr id="1026" name="Picture 2" descr="HSL and HSV - Wikipedia">
            <a:extLst>
              <a:ext uri="{FF2B5EF4-FFF2-40B4-BE49-F238E27FC236}">
                <a16:creationId xmlns:a16="http://schemas.microsoft.com/office/drawing/2014/main" id="{F1570541-D688-4253-A9D1-5A23824D97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863"/>
          <a:stretch/>
        </p:blipFill>
        <p:spPr bwMode="auto">
          <a:xfrm rot="168766">
            <a:off x="1216711" y="730699"/>
            <a:ext cx="3179223" cy="2343932"/>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88DBB8C4-A10C-4B86-926D-86A542B4E7F2}"/>
              </a:ext>
            </a:extLst>
          </p:cNvPr>
          <p:cNvPicPr>
            <a:picLocks noChangeAspect="1"/>
          </p:cNvPicPr>
          <p:nvPr/>
        </p:nvPicPr>
        <p:blipFill rotWithShape="1">
          <a:blip r:embed="rId3">
            <a:extLst>
              <a:ext uri="{28A0092B-C50C-407E-A947-70E740481C1C}">
                <a14:useLocalDpi xmlns:a14="http://schemas.microsoft.com/office/drawing/2010/main" val="0"/>
              </a:ext>
            </a:extLst>
          </a:blip>
          <a:srcRect r="1233" b="-1"/>
          <a:stretch/>
        </p:blipFill>
        <p:spPr>
          <a:xfrm rot="42977135">
            <a:off x="1965484" y="3515052"/>
            <a:ext cx="3080809" cy="2343435"/>
          </a:xfrm>
          <a:prstGeom prst="rect">
            <a:avLst/>
          </a:prstGeom>
        </p:spPr>
      </p:pic>
    </p:spTree>
    <p:extLst>
      <p:ext uri="{BB962C8B-B14F-4D97-AF65-F5344CB8AC3E}">
        <p14:creationId xmlns:p14="http://schemas.microsoft.com/office/powerpoint/2010/main" val="92526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50" name="Picture 2" descr="🎈 Public Lab: Infragrammar with HSV color model">
            <a:extLst>
              <a:ext uri="{FF2B5EF4-FFF2-40B4-BE49-F238E27FC236}">
                <a16:creationId xmlns:a16="http://schemas.microsoft.com/office/drawing/2014/main" id="{D3DF5B6C-1A7B-43D1-ACD9-A830EAE8B3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7" r="9557" b="-2"/>
          <a:stretch/>
        </p:blipFill>
        <p:spPr bwMode="auto">
          <a:xfrm rot="21810404">
            <a:off x="6714875" y="3321727"/>
            <a:ext cx="3844917" cy="2924621"/>
          </a:xfrm>
          <a:prstGeom prst="rect">
            <a:avLst/>
          </a:prstGeom>
          <a:noFill/>
          <a:extLst>
            <a:ext uri="{909E8E84-426E-40DD-AFC4-6F175D3DCCD1}">
              <a14:hiddenFill xmlns:a14="http://schemas.microsoft.com/office/drawing/2010/main">
                <a:solidFill>
                  <a:srgbClr val="FFFFFF"/>
                </a:solidFill>
              </a14:hiddenFill>
            </a:ext>
          </a:extLst>
        </p:spPr>
      </p:pic>
      <p:pic>
        <p:nvPicPr>
          <p:cNvPr id="9" name="תמונה 8">
            <a:extLst>
              <a:ext uri="{FF2B5EF4-FFF2-40B4-BE49-F238E27FC236}">
                <a16:creationId xmlns:a16="http://schemas.microsoft.com/office/drawing/2014/main" id="{77DB852C-49C4-4B15-BEEC-19DEEC1C2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04">
            <a:off x="5775104" y="296214"/>
            <a:ext cx="6109567" cy="2734031"/>
          </a:xfrm>
          <a:prstGeom prst="rect">
            <a:avLst/>
          </a:prstGeom>
        </p:spPr>
      </p:pic>
      <p:sp>
        <p:nvSpPr>
          <p:cNvPr id="3" name="מציין מיקום תוכן 2">
            <a:extLst>
              <a:ext uri="{FF2B5EF4-FFF2-40B4-BE49-F238E27FC236}">
                <a16:creationId xmlns:a16="http://schemas.microsoft.com/office/drawing/2014/main" id="{15094AA8-8575-4CEE-A42B-E807B2EDB1EE}"/>
              </a:ext>
            </a:extLst>
          </p:cNvPr>
          <p:cNvSpPr>
            <a:spLocks noGrp="1"/>
          </p:cNvSpPr>
          <p:nvPr>
            <p:ph idx="1"/>
          </p:nvPr>
        </p:nvSpPr>
        <p:spPr>
          <a:xfrm>
            <a:off x="1258187" y="1527815"/>
            <a:ext cx="3943220" cy="4902482"/>
          </a:xfrm>
        </p:spPr>
        <p:txBody>
          <a:bodyPr>
            <a:noAutofit/>
          </a:bodyPr>
          <a:lstStyle/>
          <a:p>
            <a:pPr marL="0" indent="0" rtl="1">
              <a:buNone/>
            </a:pPr>
            <a:r>
              <a:rPr lang="he-IL" dirty="0"/>
              <a:t>במודל ה – </a:t>
            </a:r>
            <a:r>
              <a:rPr lang="en-US" dirty="0"/>
              <a:t>HSV</a:t>
            </a:r>
            <a:r>
              <a:rPr lang="he-IL" dirty="0"/>
              <a:t> ה –</a:t>
            </a:r>
            <a:r>
              <a:rPr lang="en-US" dirty="0"/>
              <a:t> H</a:t>
            </a:r>
            <a:r>
              <a:rPr lang="he-IL" dirty="0"/>
              <a:t> מסמן את הגוון של הצבע – </a:t>
            </a:r>
            <a:r>
              <a:rPr lang="en-US" dirty="0"/>
              <a:t>hue</a:t>
            </a:r>
            <a:r>
              <a:rPr lang="he-IL" dirty="0"/>
              <a:t> כלומר באיזה צבע אנו עוסקים, בתוכנית שלנו נשתמש בגבולות כדי לזהות צבע כלשהו - גבול תחתון וגבול עליון בהתאם לצבע – תלוי באיזה שיטה בודקים לפי ה – </a:t>
            </a:r>
            <a:r>
              <a:rPr lang="en-US" dirty="0"/>
              <a:t>H</a:t>
            </a:r>
            <a:r>
              <a:rPr lang="he-IL" dirty="0"/>
              <a:t> של השעון – במעלות או במפה כפי שמובא באיור.</a:t>
            </a:r>
          </a:p>
        </p:txBody>
      </p:sp>
      <p:sp>
        <p:nvSpPr>
          <p:cNvPr id="4" name="מציין מיקום של מספר שקופית 3">
            <a:extLst>
              <a:ext uri="{FF2B5EF4-FFF2-40B4-BE49-F238E27FC236}">
                <a16:creationId xmlns:a16="http://schemas.microsoft.com/office/drawing/2014/main" id="{FE7B16FB-DE49-477D-BD2F-782117A13539}"/>
              </a:ext>
            </a:extLst>
          </p:cNvPr>
          <p:cNvSpPr>
            <a:spLocks noGrp="1"/>
          </p:cNvSpPr>
          <p:nvPr>
            <p:ph type="sldNum" sz="quarter" idx="12"/>
          </p:nvPr>
        </p:nvSpPr>
        <p:spPr/>
        <p:txBody>
          <a:bodyPr/>
          <a:lstStyle/>
          <a:p>
            <a:fld id="{1CF2D47E-0AF1-4C27-801F-64E3E5BF7F72}" type="slidenum">
              <a:rPr lang="en-US" smtClean="0"/>
              <a:t>7</a:t>
            </a:fld>
            <a:endParaRPr lang="en-US"/>
          </a:p>
        </p:txBody>
      </p:sp>
      <p:sp>
        <p:nvSpPr>
          <p:cNvPr id="7" name="כותרת 1">
            <a:extLst>
              <a:ext uri="{FF2B5EF4-FFF2-40B4-BE49-F238E27FC236}">
                <a16:creationId xmlns:a16="http://schemas.microsoft.com/office/drawing/2014/main" id="{149ECF26-D828-408C-BBB6-708C1304A2C7}"/>
              </a:ext>
            </a:extLst>
          </p:cNvPr>
          <p:cNvSpPr txBox="1">
            <a:spLocks/>
          </p:cNvSpPr>
          <p:nvPr/>
        </p:nvSpPr>
        <p:spPr>
          <a:xfrm>
            <a:off x="353457" y="815197"/>
            <a:ext cx="4847950" cy="848032"/>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pPr algn="r"/>
            <a:r>
              <a:rPr lang="he-IL" i="1" dirty="0">
                <a:solidFill>
                  <a:srgbClr val="FFFF00"/>
                </a:solidFill>
                <a:latin typeface="Franklin Gothic Heavy" panose="020B0903020102020204" pitchFamily="34" charset="0"/>
              </a:rPr>
              <a:t>זיהוי צבעי הקובייה :</a:t>
            </a:r>
            <a:endParaRPr lang="he-IL" dirty="0">
              <a:solidFill>
                <a:srgbClr val="FFFF00"/>
              </a:solidFill>
            </a:endParaRPr>
          </a:p>
        </p:txBody>
      </p:sp>
    </p:spTree>
    <p:extLst>
      <p:ext uri="{BB962C8B-B14F-4D97-AF65-F5344CB8AC3E}">
        <p14:creationId xmlns:p14="http://schemas.microsoft.com/office/powerpoint/2010/main" val="401679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E02F5E7-DCEB-4645-804C-061EB2227871}"/>
              </a:ext>
            </a:extLst>
          </p:cNvPr>
          <p:cNvSpPr>
            <a:spLocks noGrp="1"/>
          </p:cNvSpPr>
          <p:nvPr>
            <p:ph idx="1"/>
          </p:nvPr>
        </p:nvSpPr>
        <p:spPr>
          <a:xfrm>
            <a:off x="1313472" y="1457633"/>
            <a:ext cx="9861757" cy="4588589"/>
          </a:xfrm>
        </p:spPr>
        <p:txBody>
          <a:bodyPr>
            <a:normAutofit/>
          </a:bodyPr>
          <a:lstStyle/>
          <a:p>
            <a:pPr marL="0" indent="0" algn="r" rtl="1">
              <a:buNone/>
            </a:pPr>
            <a:r>
              <a:rPr lang="he-IL" dirty="0"/>
              <a:t>בגבולות של הצבע ה- </a:t>
            </a:r>
            <a:r>
              <a:rPr lang="en-US" dirty="0"/>
              <a:t>H</a:t>
            </a:r>
            <a:r>
              <a:rPr lang="he-IL" dirty="0"/>
              <a:t> נבחר צבע לדוגמא עבור צבע כחול בשעון – נבחר במעלות בין 180 ל 270 ו במפה נחלק ב 2 ונבחר בין 90  ל 135 – תחום די נבחר אשר כללנו גם את צבע </a:t>
            </a:r>
            <a:r>
              <a:rPr lang="he-IL" dirty="0" err="1"/>
              <a:t>הסיאן</a:t>
            </a:r>
            <a:r>
              <a:rPr lang="he-IL" dirty="0"/>
              <a:t> והסיבה כי לפעמים יש צבעי קובייה שצבע ה"כחול" שלהם בהיר קצת מכחול רגיל והצבע נוטה יותר לצבע </a:t>
            </a:r>
            <a:r>
              <a:rPr lang="he-IL" dirty="0" err="1"/>
              <a:t>סיאן</a:t>
            </a:r>
            <a:r>
              <a:rPr lang="he-IL" dirty="0"/>
              <a:t> ניתן לבחור בתחום כה נרחב רק אם בקצוות התחום אין חפיפה של צבע אחר לדוגמא בצבע אדום כתום וצהוב נצטרך לבדוק ולבצע בדיקות מעמיקות לגבי הגבולות כדי שגבול של האחד לא יכנס למשנהו. </a:t>
            </a:r>
          </a:p>
        </p:txBody>
      </p:sp>
      <p:sp>
        <p:nvSpPr>
          <p:cNvPr id="4" name="מציין מיקום של מספר שקופית 3">
            <a:extLst>
              <a:ext uri="{FF2B5EF4-FFF2-40B4-BE49-F238E27FC236}">
                <a16:creationId xmlns:a16="http://schemas.microsoft.com/office/drawing/2014/main" id="{1D533268-87FF-468D-9A84-C52F6763D585}"/>
              </a:ext>
            </a:extLst>
          </p:cNvPr>
          <p:cNvSpPr>
            <a:spLocks noGrp="1"/>
          </p:cNvSpPr>
          <p:nvPr>
            <p:ph type="sldNum" sz="quarter" idx="12"/>
          </p:nvPr>
        </p:nvSpPr>
        <p:spPr/>
        <p:txBody>
          <a:bodyPr/>
          <a:lstStyle/>
          <a:p>
            <a:fld id="{1CF2D47E-0AF1-4C27-801F-64E3E5BF7F72}" type="slidenum">
              <a:rPr lang="en-US" smtClean="0"/>
              <a:t>8</a:t>
            </a:fld>
            <a:endParaRPr lang="en-US"/>
          </a:p>
        </p:txBody>
      </p:sp>
      <p:sp>
        <p:nvSpPr>
          <p:cNvPr id="7" name="כותרת 1">
            <a:extLst>
              <a:ext uri="{FF2B5EF4-FFF2-40B4-BE49-F238E27FC236}">
                <a16:creationId xmlns:a16="http://schemas.microsoft.com/office/drawing/2014/main" id="{750181A8-5366-4456-9789-19BEFF880CEF}"/>
              </a:ext>
            </a:extLst>
          </p:cNvPr>
          <p:cNvSpPr txBox="1">
            <a:spLocks/>
          </p:cNvSpPr>
          <p:nvPr/>
        </p:nvSpPr>
        <p:spPr>
          <a:xfrm>
            <a:off x="6327279" y="609601"/>
            <a:ext cx="4847950" cy="848032"/>
          </a:xfrm>
          <a:prstGeom prst="rect">
            <a:avLst/>
          </a:prstGeom>
        </p:spPr>
        <p:txBody>
          <a:bodyPr vert="horz" lIns="91440" tIns="45720" rIns="91440" bIns="45720" rtlCol="0" anchor="ctr">
            <a:normAutofit/>
          </a:bodyPr>
          <a:lstStyle>
            <a:lvl1pPr algn="l" defTabSz="914400" rtl="1" eaLnBrk="1" latinLnBrk="0" hangingPunct="1">
              <a:lnSpc>
                <a:spcPct val="90000"/>
              </a:lnSpc>
              <a:spcBef>
                <a:spcPct val="0"/>
              </a:spcBef>
              <a:buNone/>
              <a:defRPr sz="3600" kern="1200" cap="all" baseline="0">
                <a:solidFill>
                  <a:schemeClr val="tx1"/>
                </a:solidFill>
                <a:latin typeface="+mj-lt"/>
                <a:ea typeface="+mj-ea"/>
                <a:cs typeface="+mj-cs"/>
              </a:defRPr>
            </a:lvl1pPr>
          </a:lstStyle>
          <a:p>
            <a:pPr algn="r"/>
            <a:r>
              <a:rPr lang="he-IL" i="1" dirty="0">
                <a:solidFill>
                  <a:srgbClr val="FFFF00"/>
                </a:solidFill>
                <a:latin typeface="Franklin Gothic Heavy" panose="020B0903020102020204" pitchFamily="34" charset="0"/>
              </a:rPr>
              <a:t>זיהוי צבעי הקובייה :</a:t>
            </a:r>
            <a:endParaRPr lang="he-IL" dirty="0">
              <a:solidFill>
                <a:srgbClr val="FFFF00"/>
              </a:solidFill>
            </a:endParaRPr>
          </a:p>
        </p:txBody>
      </p:sp>
    </p:spTree>
    <p:extLst>
      <p:ext uri="{BB962C8B-B14F-4D97-AF65-F5344CB8AC3E}">
        <p14:creationId xmlns:p14="http://schemas.microsoft.com/office/powerpoint/2010/main" val="417675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BB8D0C04-172E-47BD-9B09-72226AB1FCC1}"/>
              </a:ext>
            </a:extLst>
          </p:cNvPr>
          <p:cNvSpPr>
            <a:spLocks noGrp="1"/>
          </p:cNvSpPr>
          <p:nvPr>
            <p:ph idx="1"/>
          </p:nvPr>
        </p:nvSpPr>
        <p:spPr>
          <a:xfrm>
            <a:off x="668594" y="1120877"/>
            <a:ext cx="10569678" cy="5545393"/>
          </a:xfrm>
        </p:spPr>
        <p:txBody>
          <a:bodyPr>
            <a:normAutofit/>
          </a:bodyPr>
          <a:lstStyle/>
          <a:p>
            <a:pPr marL="0" indent="0" algn="r" rtl="1">
              <a:buNone/>
            </a:pPr>
            <a:r>
              <a:rPr lang="he-IL" dirty="0"/>
              <a:t>כדי לבצע את כל האמור לעיל נשתמש בספריות </a:t>
            </a:r>
            <a:r>
              <a:rPr lang="en-US" dirty="0" err="1"/>
              <a:t>numpy</a:t>
            </a:r>
            <a:r>
              <a:rPr lang="he-IL" dirty="0"/>
              <a:t> </a:t>
            </a:r>
            <a:r>
              <a:rPr lang="en-US" dirty="0" err="1"/>
              <a:t>opnecv</a:t>
            </a:r>
            <a:r>
              <a:rPr lang="en-US" dirty="0"/>
              <a:t>,</a:t>
            </a:r>
            <a:r>
              <a:rPr lang="he-IL" dirty="0"/>
              <a:t> נלכוד תמונה על שהיא ונשמור אותה בתוך מערך של </a:t>
            </a:r>
            <a:r>
              <a:rPr lang="en-US" dirty="0" err="1"/>
              <a:t>numpy</a:t>
            </a:r>
            <a:r>
              <a:rPr lang="he-IL" dirty="0"/>
              <a:t> נמיר את התמונה לצבעי </a:t>
            </a:r>
            <a:r>
              <a:rPr lang="en-US" dirty="0" err="1"/>
              <a:t>hsv</a:t>
            </a:r>
            <a:r>
              <a:rPr lang="he-IL" dirty="0"/>
              <a:t>  נבצע מסכה על התמונה ובהתאם להגדרות הגבולות התחתונים והעליונים נבדוק מה ערך של המסכה שחור או לבן אם לבן זה אומר שקלענו לצבע ונעלה את המונה של צבע מסוים זה שקלענו כך נעשה עבור כל </a:t>
            </a:r>
            <a:r>
              <a:rPr lang="he-IL" dirty="0" err="1"/>
              <a:t>הפיקסילים</a:t>
            </a:r>
            <a:r>
              <a:rPr lang="he-IL" dirty="0"/>
              <a:t> ונבדוק לאיזה צבע יש הכי הרבה פיקסלים שהתאימו לו כך נדע באיזה צבע מדובר. היינו יכולים להגדיר מראש שעבור אחוז מסוים של פיקסלים שעברו את הבדיקה הנ"ל הצבע יעבור ואם לא אז זה לא צבע זה אך יש שיטה יותר פשוטה ויותר נכונה ויעילה לעשות זאת נבדוק לכל הפיקסלים איזה צבע הם לפי הגדרות שהוגדרו מראש והצבע עם הכי הרבה "קליעות" כלומר הכי מתאים יהיה הצבע של חלק זה בקובייה (נוכל לממש זאת ע"י מילון שכל מפתח זה שם הצבע והערך יהיה מספר הפיקסלים שמתאים לצבע זה ) </a:t>
            </a:r>
          </a:p>
        </p:txBody>
      </p:sp>
      <p:sp>
        <p:nvSpPr>
          <p:cNvPr id="4" name="מציין מיקום של מספר שקופית 3">
            <a:extLst>
              <a:ext uri="{FF2B5EF4-FFF2-40B4-BE49-F238E27FC236}">
                <a16:creationId xmlns:a16="http://schemas.microsoft.com/office/drawing/2014/main" id="{64E9FD41-E19F-49E4-ABDD-24ED734120A4}"/>
              </a:ext>
            </a:extLst>
          </p:cNvPr>
          <p:cNvSpPr>
            <a:spLocks noGrp="1"/>
          </p:cNvSpPr>
          <p:nvPr>
            <p:ph type="sldNum" sz="quarter" idx="12"/>
          </p:nvPr>
        </p:nvSpPr>
        <p:spPr/>
        <p:txBody>
          <a:bodyPr/>
          <a:lstStyle/>
          <a:p>
            <a:fld id="{1CF2D47E-0AF1-4C27-801F-64E3E5BF7F72}" type="slidenum">
              <a:rPr lang="en-US" smtClean="0"/>
              <a:t>9</a:t>
            </a:fld>
            <a:endParaRPr lang="en-US"/>
          </a:p>
        </p:txBody>
      </p:sp>
      <p:sp>
        <p:nvSpPr>
          <p:cNvPr id="7" name="כותרת 1">
            <a:extLst>
              <a:ext uri="{FF2B5EF4-FFF2-40B4-BE49-F238E27FC236}">
                <a16:creationId xmlns:a16="http://schemas.microsoft.com/office/drawing/2014/main" id="{A05EABFD-067F-4D67-8B66-93483A1DAACC}"/>
              </a:ext>
            </a:extLst>
          </p:cNvPr>
          <p:cNvSpPr>
            <a:spLocks noGrp="1"/>
          </p:cNvSpPr>
          <p:nvPr>
            <p:ph type="title"/>
          </p:nvPr>
        </p:nvSpPr>
        <p:spPr>
          <a:xfrm>
            <a:off x="6390322" y="427928"/>
            <a:ext cx="4847950" cy="848032"/>
          </a:xfrm>
        </p:spPr>
        <p:txBody>
          <a:bodyPr>
            <a:normAutofit/>
          </a:bodyPr>
          <a:lstStyle/>
          <a:p>
            <a:pPr algn="r"/>
            <a:r>
              <a:rPr lang="he-IL" i="1" kern="1200" dirty="0">
                <a:solidFill>
                  <a:srgbClr val="FFFF00"/>
                </a:solidFill>
                <a:effectLst/>
                <a:latin typeface="Franklin Gothic Heavy" panose="020B0903020102020204" pitchFamily="34" charset="0"/>
                <a:ea typeface="+mj-ea"/>
                <a:cs typeface="+mj-cs"/>
              </a:rPr>
              <a:t>זיהוי צבעי הקובייה :</a:t>
            </a:r>
            <a:endParaRPr lang="he-IL" dirty="0">
              <a:solidFill>
                <a:srgbClr val="FFFF00"/>
              </a:solidFill>
            </a:endParaRPr>
          </a:p>
        </p:txBody>
      </p:sp>
    </p:spTree>
    <p:extLst>
      <p:ext uri="{BB962C8B-B14F-4D97-AF65-F5344CB8AC3E}">
        <p14:creationId xmlns:p14="http://schemas.microsoft.com/office/powerpoint/2010/main" val="28526479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מעגל">
  <a:themeElements>
    <a:clrScheme name="מעגל">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מעגל">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מעגל">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TM04033919[[fn=מעגל]]</Template>
  <TotalTime>10731</TotalTime>
  <Words>2762</Words>
  <Application>Microsoft Office PowerPoint</Application>
  <PresentationFormat>מסך רחב</PresentationFormat>
  <Paragraphs>178</Paragraphs>
  <Slides>41</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41</vt:i4>
      </vt:variant>
    </vt:vector>
  </HeadingPairs>
  <TitlesOfParts>
    <vt:vector size="47" baseType="lpstr">
      <vt:lpstr>Arial</vt:lpstr>
      <vt:lpstr>Calibri</vt:lpstr>
      <vt:lpstr>Franklin Gothic Heavy</vt:lpstr>
      <vt:lpstr>Jost</vt:lpstr>
      <vt:lpstr>Tw Cen MT</vt:lpstr>
      <vt:lpstr>מעגל</vt:lpstr>
      <vt:lpstr>דו"ח סופי שנה ג 2022</vt:lpstr>
      <vt:lpstr>מצגת של PowerPoint‏</vt:lpstr>
      <vt:lpstr>מצגת של PowerPoint‏</vt:lpstr>
      <vt:lpstr>מצגת של PowerPoint‏</vt:lpstr>
      <vt:lpstr>מצגת של PowerPoint‏</vt:lpstr>
      <vt:lpstr>זיהוי צבעי הקובייה :</vt:lpstr>
      <vt:lpstr>מצגת של PowerPoint‏</vt:lpstr>
      <vt:lpstr>מצגת של PowerPoint‏</vt:lpstr>
      <vt:lpstr>זיהוי צבעי הקובייה :</vt:lpstr>
      <vt:lpstr>זיהוי צבעי הקובייה :</vt:lpstr>
      <vt:lpstr>מצגת של PowerPoint‏</vt:lpstr>
      <vt:lpstr>זיהוי צבעי הקובייה :</vt:lpstr>
      <vt:lpstr>מצגת של PowerPoint‏</vt:lpstr>
      <vt:lpstr>מצגת של PowerPoint‏</vt:lpstr>
      <vt:lpstr>מצגת של PowerPoint‏</vt:lpstr>
      <vt:lpstr>מצגת של PowerPoint‏</vt:lpstr>
      <vt:lpstr>מצגת של PowerPoint‏</vt:lpstr>
      <vt:lpstr>מצגת של PowerPoint‏</vt:lpstr>
      <vt:lpstr>אלגוריתם לפתרון הבעיה:</vt:lpstr>
      <vt:lpstr>אלגוריתם לפתרון הבעיה:</vt:lpstr>
      <vt:lpstr>אלגוריתם לפתרון הבעיה:</vt:lpstr>
      <vt:lpstr>מצגת של PowerPoint‏</vt:lpstr>
      <vt:lpstr>אלגוריתם לפתרון הבעיה:</vt:lpstr>
      <vt:lpstr>אלגוריתם לפתרון הבעיה:</vt:lpstr>
      <vt:lpstr>תהליך קידוד הפרויקט </vt:lpstr>
      <vt:lpstr>תהליך קידוד הפרויקט </vt:lpstr>
      <vt:lpstr>תהליך קידוד הפרויקט </vt:lpstr>
      <vt:lpstr>תהליך קידוד הפרויקט </vt:lpstr>
      <vt:lpstr>תהליך קידוד הפרויקט </vt:lpstr>
      <vt:lpstr>תהליך קידוד הפרויקט </vt:lpstr>
      <vt:lpstr>תהליך קידוד הפרויקט </vt:lpstr>
      <vt:lpstr>תהליך קידוד הפרויקט </vt:lpstr>
      <vt:lpstr>תהליך קידוד הפרויקט </vt:lpstr>
      <vt:lpstr>תודות</vt:lpstr>
      <vt:lpstr>מצגת של PowerPoint‏</vt:lpstr>
      <vt:lpstr>לסיכום:</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דו"ח תכנון שנה ג 2022</dc:title>
  <dc:creator>ari refael</dc:creator>
  <cp:lastModifiedBy>Ari Refael</cp:lastModifiedBy>
  <cp:revision>36</cp:revision>
  <dcterms:created xsi:type="dcterms:W3CDTF">2022-01-09T18:12:37Z</dcterms:created>
  <dcterms:modified xsi:type="dcterms:W3CDTF">2022-08-17T16:01:00Z</dcterms:modified>
</cp:coreProperties>
</file>